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iagrams/layout3.xml" ContentType="application/vnd.openxmlformats-officedocument.drawingml.diagramLayout+xml"/>
  <Override PartName="/ppt/charts/chart10.xml" ContentType="application/vnd.openxmlformats-officedocument.drawingml.chart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1" r:id="rId3"/>
    <p:sldId id="266" r:id="rId4"/>
    <p:sldId id="257" r:id="rId5"/>
    <p:sldId id="258" r:id="rId6"/>
    <p:sldId id="259" r:id="rId7"/>
    <p:sldId id="260" r:id="rId8"/>
    <p:sldId id="261" r:id="rId9"/>
    <p:sldId id="262" r:id="rId10"/>
    <p:sldId id="264" r:id="rId11"/>
    <p:sldId id="265" r:id="rId12"/>
    <p:sldId id="267" r:id="rId13"/>
    <p:sldId id="263" r:id="rId14"/>
    <p:sldId id="269" r:id="rId15"/>
    <p:sldId id="268" r:id="rId16"/>
    <p:sldId id="270" r:id="rId1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CC"/>
    <a:srgbClr val="336699"/>
    <a:srgbClr val="3399FF"/>
    <a:srgbClr val="99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TW"/>
  <c:style val="3"/>
  <c:chart>
    <c:autoTitleDeleted val="1"/>
    <c:plotArea>
      <c:layout/>
      <c:barChart>
        <c:barDir val="bar"/>
        <c:grouping val="percentStacked"/>
        <c:ser>
          <c:idx val="0"/>
          <c:order val="0"/>
          <c:tx>
            <c:strRef>
              <c:f>工作表1!$B$1</c:f>
              <c:strCache>
                <c:ptCount val="1"/>
                <c:pt idx="0">
                  <c:v>滿意</c:v>
                </c:pt>
              </c:strCache>
            </c:strRef>
          </c:tx>
          <c:dPt>
            <c:idx val="1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2"/>
            <c:spPr>
              <a:solidFill>
                <a:schemeClr val="accent2">
                  <a:lumMod val="75000"/>
                </a:schemeClr>
              </a:solidFill>
            </c:spPr>
          </c:dPt>
          <c:dLbls>
            <c:numFmt formatCode="0.0%" sourceLinked="0"/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微軟正黑體" pitchFamily="34" charset="-120"/>
                    <a:ea typeface="微軟正黑體" pitchFamily="34" charset="-120"/>
                    <a:cs typeface="Meiryo UI" pitchFamily="34" charset="-128"/>
                  </a:defRPr>
                </a:pPr>
                <a:endParaRPr lang="zh-TW"/>
              </a:p>
            </c:txPr>
            <c:showVal val="1"/>
          </c:dLbls>
          <c:cat>
            <c:strRef>
              <c:f>工作表1!$A$2:$A$13</c:f>
              <c:strCache>
                <c:ptCount val="12"/>
                <c:pt idx="0">
                  <c:v>整體工作表現</c:v>
                </c:pt>
                <c:pt idx="1">
                  <c:v>國際觀</c:v>
                </c:pt>
                <c:pt idx="2">
                  <c:v>創意思考</c:v>
                </c:pt>
                <c:pt idx="3">
                  <c:v>解決問題</c:v>
                </c:pt>
                <c:pt idx="4">
                  <c:v>組織能力</c:v>
                </c:pt>
                <c:pt idx="5">
                  <c:v>社會關懷</c:v>
                </c:pt>
                <c:pt idx="6">
                  <c:v>實際工作技能</c:v>
                </c:pt>
                <c:pt idx="7">
                  <c:v>溝通協調</c:v>
                </c:pt>
                <c:pt idx="8">
                  <c:v>工作態度</c:v>
                </c:pt>
                <c:pt idx="9">
                  <c:v>職場倫理</c:v>
                </c:pt>
                <c:pt idx="10">
                  <c:v>團隊合作</c:v>
                </c:pt>
                <c:pt idx="11">
                  <c:v>專業知識</c:v>
                </c:pt>
              </c:strCache>
            </c:strRef>
          </c:cat>
          <c:val>
            <c:numRef>
              <c:f>工作表1!$B$2:$B$13</c:f>
              <c:numCache>
                <c:formatCode>0.00%</c:formatCode>
                <c:ptCount val="12"/>
                <c:pt idx="0">
                  <c:v>0.95500000000000007</c:v>
                </c:pt>
                <c:pt idx="1">
                  <c:v>0.83700000000000008</c:v>
                </c:pt>
                <c:pt idx="2">
                  <c:v>0.88300000000000001</c:v>
                </c:pt>
                <c:pt idx="3">
                  <c:v>0.91600000000000004</c:v>
                </c:pt>
                <c:pt idx="4">
                  <c:v>0.92400000000000004</c:v>
                </c:pt>
                <c:pt idx="5">
                  <c:v>0.93799999999999994</c:v>
                </c:pt>
                <c:pt idx="6">
                  <c:v>0.94099999999999995</c:v>
                </c:pt>
                <c:pt idx="7">
                  <c:v>0.94199999999999995</c:v>
                </c:pt>
                <c:pt idx="8">
                  <c:v>0.94299999999999995</c:v>
                </c:pt>
                <c:pt idx="9">
                  <c:v>0.96100000000000008</c:v>
                </c:pt>
                <c:pt idx="10">
                  <c:v>0.96100000000000008</c:v>
                </c:pt>
                <c:pt idx="11">
                  <c:v>0.96800000000000008</c:v>
                </c:pt>
              </c:numCache>
            </c:numRef>
          </c:val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不滿意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dPt>
            <c:idx val="1"/>
            <c:spPr>
              <a:solidFill>
                <a:schemeClr val="accent2">
                  <a:lumMod val="40000"/>
                  <a:lumOff val="60000"/>
                </a:schemeClr>
              </a:solidFill>
            </c:spPr>
          </c:dPt>
          <c:dPt>
            <c:idx val="2"/>
            <c:spPr>
              <a:solidFill>
                <a:schemeClr val="accent2">
                  <a:lumMod val="40000"/>
                  <a:lumOff val="60000"/>
                </a:schemeClr>
              </a:solidFill>
            </c:spPr>
          </c:dPt>
          <c:dLbls>
            <c:numFmt formatCode="0.0%" sourceLinked="0"/>
            <c:txPr>
              <a:bodyPr/>
              <a:lstStyle/>
              <a:p>
                <a:pPr>
                  <a:defRPr sz="1100">
                    <a:solidFill>
                      <a:schemeClr val="tx1"/>
                    </a:solidFill>
                  </a:defRPr>
                </a:pPr>
                <a:endParaRPr lang="zh-TW"/>
              </a:p>
            </c:txPr>
            <c:showVal val="1"/>
          </c:dLbls>
          <c:cat>
            <c:strRef>
              <c:f>工作表1!$A$2:$A$13</c:f>
              <c:strCache>
                <c:ptCount val="12"/>
                <c:pt idx="0">
                  <c:v>整體工作表現</c:v>
                </c:pt>
                <c:pt idx="1">
                  <c:v>國際觀</c:v>
                </c:pt>
                <c:pt idx="2">
                  <c:v>創意思考</c:v>
                </c:pt>
                <c:pt idx="3">
                  <c:v>解決問題</c:v>
                </c:pt>
                <c:pt idx="4">
                  <c:v>組織能力</c:v>
                </c:pt>
                <c:pt idx="5">
                  <c:v>社會關懷</c:v>
                </c:pt>
                <c:pt idx="6">
                  <c:v>實際工作技能</c:v>
                </c:pt>
                <c:pt idx="7">
                  <c:v>溝通協調</c:v>
                </c:pt>
                <c:pt idx="8">
                  <c:v>工作態度</c:v>
                </c:pt>
                <c:pt idx="9">
                  <c:v>職場倫理</c:v>
                </c:pt>
                <c:pt idx="10">
                  <c:v>團隊合作</c:v>
                </c:pt>
                <c:pt idx="11">
                  <c:v>專業知識</c:v>
                </c:pt>
              </c:strCache>
            </c:strRef>
          </c:cat>
          <c:val>
            <c:numRef>
              <c:f>工作表1!$C$2:$C$13</c:f>
              <c:numCache>
                <c:formatCode>0.00%</c:formatCode>
                <c:ptCount val="12"/>
                <c:pt idx="0">
                  <c:v>4.3999999999999997E-2</c:v>
                </c:pt>
                <c:pt idx="1">
                  <c:v>0.16400000000000001</c:v>
                </c:pt>
                <c:pt idx="2">
                  <c:v>0.11700000000000002</c:v>
                </c:pt>
                <c:pt idx="3">
                  <c:v>8.4000000000000019E-2</c:v>
                </c:pt>
                <c:pt idx="4">
                  <c:v>7.6999999999999999E-2</c:v>
                </c:pt>
                <c:pt idx="5">
                  <c:v>6.1000000000000006E-2</c:v>
                </c:pt>
                <c:pt idx="6">
                  <c:v>6.0000000000000005E-2</c:v>
                </c:pt>
                <c:pt idx="7">
                  <c:v>5.9000000000000004E-2</c:v>
                </c:pt>
                <c:pt idx="8">
                  <c:v>5.8000000000000003E-2</c:v>
                </c:pt>
                <c:pt idx="9">
                  <c:v>3.9000000000000007E-2</c:v>
                </c:pt>
                <c:pt idx="10">
                  <c:v>3.9000000000000007E-2</c:v>
                </c:pt>
                <c:pt idx="11">
                  <c:v>3.2000000000000008E-2</c:v>
                </c:pt>
              </c:numCache>
            </c:numRef>
          </c:val>
        </c:ser>
        <c:dLbls>
          <c:showVal val="1"/>
        </c:dLbls>
        <c:gapWidth val="95"/>
        <c:overlap val="100"/>
        <c:axId val="76762496"/>
        <c:axId val="76776576"/>
      </c:barChart>
      <c:catAx>
        <c:axId val="76762496"/>
        <c:scaling>
          <c:orientation val="minMax"/>
        </c:scaling>
        <c:axPos val="l"/>
        <c:majorTickMark val="none"/>
        <c:tickLblPos val="nextTo"/>
        <c:txPr>
          <a:bodyPr/>
          <a:lstStyle/>
          <a:p>
            <a:pPr>
              <a:defRPr sz="1400" b="1">
                <a:solidFill>
                  <a:schemeClr val="tx1"/>
                </a:solidFill>
              </a:defRPr>
            </a:pPr>
            <a:endParaRPr lang="zh-TW"/>
          </a:p>
        </c:txPr>
        <c:crossAx val="76776576"/>
        <c:crosses val="autoZero"/>
        <c:auto val="1"/>
        <c:lblAlgn val="ctr"/>
        <c:lblOffset val="100"/>
      </c:catAx>
      <c:valAx>
        <c:axId val="76776576"/>
        <c:scaling>
          <c:orientation val="minMax"/>
        </c:scaling>
        <c:delete val="1"/>
        <c:axPos val="b"/>
        <c:numFmt formatCode="0%" sourceLinked="1"/>
        <c:tickLblPos val="none"/>
        <c:crossAx val="7676249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79929361550547373"/>
          <c:y val="2.661628892351476E-2"/>
          <c:w val="0.17919537049405571"/>
          <c:h val="4.3777489069115993E-2"/>
        </c:manualLayout>
      </c:layout>
      <c:txPr>
        <a:bodyPr/>
        <a:lstStyle/>
        <a:p>
          <a:pPr>
            <a:defRPr sz="1000"/>
          </a:pPr>
          <a:endParaRPr lang="zh-TW"/>
        </a:p>
      </c:txPr>
    </c:legend>
    <c:plotVisOnly val="1"/>
    <c:dispBlanksAs val="gap"/>
  </c:chart>
  <c:txPr>
    <a:bodyPr/>
    <a:lstStyle/>
    <a:p>
      <a:pPr>
        <a:defRPr sz="1800">
          <a:latin typeface="微軟正黑體" pitchFamily="34" charset="-120"/>
          <a:ea typeface="微軟正黑體" pitchFamily="34" charset="-120"/>
        </a:defRPr>
      </a:pPr>
      <a:endParaRPr lang="zh-TW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TW"/>
  <c:chart>
    <c:autoTitleDeleted val="1"/>
    <c:plotArea>
      <c:layout>
        <c:manualLayout>
          <c:layoutTarget val="inner"/>
          <c:xMode val="edge"/>
          <c:yMode val="edge"/>
          <c:x val="0.35056645752811089"/>
          <c:y val="8.4814083732026521E-2"/>
          <c:w val="0.64943354247188922"/>
          <c:h val="0.88939011487163944"/>
        </c:manualLayout>
      </c:layout>
      <c:barChart>
        <c:barDir val="bar"/>
        <c:grouping val="clustered"/>
        <c:ser>
          <c:idx val="0"/>
          <c:order val="0"/>
          <c:tx>
            <c:strRef>
              <c:f>工作表1!$B$1</c:f>
              <c:strCache>
                <c:ptCount val="1"/>
                <c:pt idx="0">
                  <c:v>小(50位以下)</c:v>
                </c:pt>
              </c:strCache>
            </c:strRef>
          </c:tx>
          <c:dLbls>
            <c:numFmt formatCode="0.0%" sourceLinked="0"/>
            <c:txPr>
              <a:bodyPr/>
              <a:lstStyle/>
              <a:p>
                <a:pPr>
                  <a:defRPr sz="1100"/>
                </a:pPr>
                <a:endParaRPr lang="zh-TW"/>
              </a:p>
            </c:txPr>
            <c:showVal val="1"/>
          </c:dLbls>
          <c:cat>
            <c:strRef>
              <c:f>工作表1!$A$2:$A$9</c:f>
              <c:strCache>
                <c:ptCount val="8"/>
                <c:pt idx="0">
                  <c:v>其他</c:v>
                </c:pt>
                <c:pt idx="1">
                  <c:v>外語能力</c:v>
                </c:pt>
                <c:pt idx="2">
                  <c:v>基礎電腦應用技能</c:v>
                </c:pt>
                <c:pt idx="3">
                  <c:v>擁有專業證照或能力證明</c:v>
                </c:pt>
                <c:pt idx="4">
                  <c:v>對職涯發展充分瞭解及規劃</c:v>
                </c:pt>
                <c:pt idx="5">
                  <c:v>瞭解產業環境與發展情形</c:v>
                </c:pt>
                <c:pt idx="6">
                  <c:v>學習意願與可塑性</c:v>
                </c:pt>
                <c:pt idx="7">
                  <c:v>穩定性與抗壓性</c:v>
                </c:pt>
              </c:strCache>
            </c:strRef>
          </c:cat>
          <c:val>
            <c:numRef>
              <c:f>工作表1!$B$2:$B$9</c:f>
              <c:numCache>
                <c:formatCode>0.00%</c:formatCode>
                <c:ptCount val="8"/>
                <c:pt idx="0">
                  <c:v>7.000000000000001E-3</c:v>
                </c:pt>
                <c:pt idx="1">
                  <c:v>7.8000000000000014E-2</c:v>
                </c:pt>
                <c:pt idx="2">
                  <c:v>9.8000000000000018E-2</c:v>
                </c:pt>
                <c:pt idx="3">
                  <c:v>7.1999999999999995E-2</c:v>
                </c:pt>
                <c:pt idx="4">
                  <c:v>0.12400000000000001</c:v>
                </c:pt>
                <c:pt idx="5">
                  <c:v>0.16300000000000001</c:v>
                </c:pt>
                <c:pt idx="6">
                  <c:v>0.20900000000000002</c:v>
                </c:pt>
                <c:pt idx="7">
                  <c:v>0.24800000000000003</c:v>
                </c:pt>
              </c:numCache>
            </c:numRef>
          </c:val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大(超過500位)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dLbls>
            <c:numFmt formatCode="0.0%" sourceLinked="0"/>
            <c:txPr>
              <a:bodyPr/>
              <a:lstStyle/>
              <a:p>
                <a:pPr>
                  <a:defRPr sz="1100"/>
                </a:pPr>
                <a:endParaRPr lang="zh-TW"/>
              </a:p>
            </c:txPr>
            <c:showVal val="1"/>
          </c:dLbls>
          <c:cat>
            <c:strRef>
              <c:f>工作表1!$A$2:$A$9</c:f>
              <c:strCache>
                <c:ptCount val="8"/>
                <c:pt idx="0">
                  <c:v>其他</c:v>
                </c:pt>
                <c:pt idx="1">
                  <c:v>外語能力</c:v>
                </c:pt>
                <c:pt idx="2">
                  <c:v>基礎電腦應用技能</c:v>
                </c:pt>
                <c:pt idx="3">
                  <c:v>擁有專業證照或能力證明</c:v>
                </c:pt>
                <c:pt idx="4">
                  <c:v>對職涯發展充分瞭解及規劃</c:v>
                </c:pt>
                <c:pt idx="5">
                  <c:v>瞭解產業環境與發展情形</c:v>
                </c:pt>
                <c:pt idx="6">
                  <c:v>學習意願與可塑性</c:v>
                </c:pt>
                <c:pt idx="7">
                  <c:v>穩定性與抗壓性</c:v>
                </c:pt>
              </c:strCache>
            </c:strRef>
          </c:cat>
          <c:val>
            <c:numRef>
              <c:f>工作表1!$C$2:$C$9</c:f>
              <c:numCache>
                <c:formatCode>0.00%</c:formatCode>
                <c:ptCount val="8"/>
                <c:pt idx="0">
                  <c:v>1.2999999999999998E-2</c:v>
                </c:pt>
                <c:pt idx="1">
                  <c:v>5.1000000000000004E-2</c:v>
                </c:pt>
                <c:pt idx="2">
                  <c:v>5.1000000000000004E-2</c:v>
                </c:pt>
                <c:pt idx="3">
                  <c:v>0.114</c:v>
                </c:pt>
                <c:pt idx="4">
                  <c:v>0.13900000000000001</c:v>
                </c:pt>
                <c:pt idx="5">
                  <c:v>0.16500000000000001</c:v>
                </c:pt>
                <c:pt idx="6">
                  <c:v>0.17700000000000002</c:v>
                </c:pt>
                <c:pt idx="7">
                  <c:v>0.29100000000000004</c:v>
                </c:pt>
              </c:numCache>
            </c:numRef>
          </c:val>
        </c:ser>
        <c:dLbls>
          <c:showVal val="1"/>
        </c:dLbls>
        <c:axId val="98600064"/>
        <c:axId val="98601600"/>
      </c:barChart>
      <c:catAx>
        <c:axId val="98600064"/>
        <c:scaling>
          <c:orientation val="minMax"/>
        </c:scaling>
        <c:axPos val="l"/>
        <c:majorTickMark val="none"/>
        <c:tickLblPos val="nextTo"/>
        <c:txPr>
          <a:bodyPr/>
          <a:lstStyle/>
          <a:p>
            <a:pPr>
              <a:defRPr sz="1400" b="1"/>
            </a:pPr>
            <a:endParaRPr lang="zh-TW"/>
          </a:p>
        </c:txPr>
        <c:crossAx val="98601600"/>
        <c:crosses val="autoZero"/>
        <c:auto val="1"/>
        <c:lblAlgn val="ctr"/>
        <c:lblOffset val="100"/>
      </c:catAx>
      <c:valAx>
        <c:axId val="98601600"/>
        <c:scaling>
          <c:orientation val="minMax"/>
        </c:scaling>
        <c:delete val="1"/>
        <c:axPos val="b"/>
        <c:numFmt formatCode="0.00%" sourceLinked="1"/>
        <c:tickLblPos val="none"/>
        <c:crossAx val="9860006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67367178500634439"/>
          <c:y val="8.6581288947692545E-3"/>
          <c:w val="0.31159641072428546"/>
          <c:h val="4.4947845210419494E-2"/>
        </c:manualLayout>
      </c:layout>
      <c:txPr>
        <a:bodyPr/>
        <a:lstStyle/>
        <a:p>
          <a:pPr>
            <a:defRPr sz="1000"/>
          </a:pPr>
          <a:endParaRPr lang="zh-TW"/>
        </a:p>
      </c:txPr>
    </c:legend>
    <c:plotVisOnly val="1"/>
    <c:dispBlanksAs val="gap"/>
  </c:chart>
  <c:txPr>
    <a:bodyPr/>
    <a:lstStyle/>
    <a:p>
      <a:pPr>
        <a:defRPr sz="1800">
          <a:latin typeface="微軟正黑體" pitchFamily="34" charset="-120"/>
          <a:ea typeface="微軟正黑體" pitchFamily="34" charset="-120"/>
        </a:defRPr>
      </a:pPr>
      <a:endParaRPr lang="zh-TW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TW"/>
  <c:chart>
    <c:autoTitleDeleted val="1"/>
    <c:plotArea>
      <c:layout>
        <c:manualLayout>
          <c:layoutTarget val="inner"/>
          <c:xMode val="edge"/>
          <c:yMode val="edge"/>
          <c:x val="0.31146104417129861"/>
          <c:y val="7.6963832762678541E-2"/>
          <c:w val="0.68853895582870139"/>
          <c:h val="0.89962798244905573"/>
        </c:manualLayout>
      </c:layout>
      <c:barChart>
        <c:barDir val="bar"/>
        <c:grouping val="stacked"/>
        <c:ser>
          <c:idx val="0"/>
          <c:order val="0"/>
          <c:tx>
            <c:strRef>
              <c:f>工作表1!$B$1</c:f>
              <c:strCache>
                <c:ptCount val="1"/>
                <c:pt idx="0">
                  <c:v>百分比</c:v>
                </c:pt>
              </c:strCache>
            </c:strRef>
          </c:tx>
          <c:dLbls>
            <c:dLbl>
              <c:idx val="0"/>
              <c:layout>
                <c:manualLayout>
                  <c:x val="4.7766683331481714E-2"/>
                  <c:y val="0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1100">
                      <a:solidFill>
                        <a:schemeClr val="tx1"/>
                      </a:solidFill>
                    </a:defRPr>
                  </a:pPr>
                  <a:endParaRPr lang="zh-TW"/>
                </a:p>
              </c:txPr>
              <c:dLblPos val="ctr"/>
              <c:showVal val="1"/>
            </c:dLbl>
            <c:numFmt formatCode="0.0%" sourceLinked="0"/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zh-TW"/>
              </a:p>
            </c:txPr>
            <c:dLblPos val="ctr"/>
            <c:showVal val="1"/>
          </c:dLbls>
          <c:cat>
            <c:strRef>
              <c:f>工作表1!$A$2:$A$8</c:f>
              <c:strCache>
                <c:ptCount val="7"/>
                <c:pt idx="0">
                  <c:v>其他</c:v>
                </c:pt>
                <c:pt idx="1">
                  <c:v>舉辦產學實務交流研討會</c:v>
                </c:pt>
                <c:pt idx="2">
                  <c:v>辦理職涯輔導相關活動</c:v>
                </c:pt>
                <c:pt idx="3">
                  <c:v>協助取得專業證照</c:v>
                </c:pt>
                <c:pt idx="4">
                  <c:v>增加跨領域之專業能力</c:v>
                </c:pt>
                <c:pt idx="5">
                  <c:v>增加企業與學校合作關係</c:v>
                </c:pt>
                <c:pt idx="6">
                  <c:v>增加業界實習/工讀機會</c:v>
                </c:pt>
              </c:strCache>
            </c:strRef>
          </c:cat>
          <c:val>
            <c:numRef>
              <c:f>工作表1!$B$2:$B$8</c:f>
              <c:numCache>
                <c:formatCode>0.00%</c:formatCode>
                <c:ptCount val="7"/>
                <c:pt idx="0">
                  <c:v>8.0000000000000019E-3</c:v>
                </c:pt>
                <c:pt idx="1">
                  <c:v>0.12000000000000001</c:v>
                </c:pt>
                <c:pt idx="2">
                  <c:v>0.128</c:v>
                </c:pt>
                <c:pt idx="3">
                  <c:v>0.13600000000000001</c:v>
                </c:pt>
                <c:pt idx="4">
                  <c:v>0.17100000000000001</c:v>
                </c:pt>
                <c:pt idx="5">
                  <c:v>0.18400000000000002</c:v>
                </c:pt>
                <c:pt idx="6">
                  <c:v>0.251</c:v>
                </c:pt>
              </c:numCache>
            </c:numRef>
          </c:val>
        </c:ser>
        <c:dLbls>
          <c:showVal val="1"/>
        </c:dLbls>
        <c:gapWidth val="95"/>
        <c:overlap val="100"/>
        <c:axId val="98737152"/>
        <c:axId val="98472704"/>
      </c:barChart>
      <c:catAx>
        <c:axId val="98737152"/>
        <c:scaling>
          <c:orientation val="minMax"/>
        </c:scaling>
        <c:axPos val="l"/>
        <c:majorTickMark val="none"/>
        <c:tickLblPos val="nextTo"/>
        <c:txPr>
          <a:bodyPr/>
          <a:lstStyle/>
          <a:p>
            <a:pPr>
              <a:defRPr sz="1400" b="1"/>
            </a:pPr>
            <a:endParaRPr lang="zh-TW"/>
          </a:p>
        </c:txPr>
        <c:crossAx val="98472704"/>
        <c:crosses val="autoZero"/>
        <c:auto val="1"/>
        <c:lblAlgn val="ctr"/>
        <c:lblOffset val="100"/>
      </c:catAx>
      <c:valAx>
        <c:axId val="98472704"/>
        <c:scaling>
          <c:orientation val="minMax"/>
        </c:scaling>
        <c:delete val="1"/>
        <c:axPos val="b"/>
        <c:numFmt formatCode="0.00%" sourceLinked="1"/>
        <c:tickLblPos val="none"/>
        <c:crossAx val="9873715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89186516891641643"/>
          <c:y val="1.6441862078372008E-2"/>
          <c:w val="0.10179033926785915"/>
          <c:h val="4.4611812679249623E-2"/>
        </c:manualLayout>
      </c:layout>
      <c:txPr>
        <a:bodyPr/>
        <a:lstStyle/>
        <a:p>
          <a:pPr>
            <a:defRPr sz="1000"/>
          </a:pPr>
          <a:endParaRPr lang="zh-TW"/>
        </a:p>
      </c:txPr>
    </c:legend>
    <c:plotVisOnly val="1"/>
    <c:dispBlanksAs val="gap"/>
  </c:chart>
  <c:txPr>
    <a:bodyPr/>
    <a:lstStyle/>
    <a:p>
      <a:pPr>
        <a:defRPr sz="1800">
          <a:latin typeface="微軟正黑體" pitchFamily="34" charset="-120"/>
          <a:ea typeface="微軟正黑體" pitchFamily="34" charset="-120"/>
        </a:defRPr>
      </a:pPr>
      <a:endParaRPr lang="zh-TW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TW"/>
  <c:chart>
    <c:autoTitleDeleted val="1"/>
    <c:plotArea>
      <c:layout/>
      <c:barChart>
        <c:barDir val="bar"/>
        <c:grouping val="stacked"/>
        <c:ser>
          <c:idx val="0"/>
          <c:order val="0"/>
          <c:tx>
            <c:strRef>
              <c:f>工作表1!$B$1</c:f>
              <c:strCache>
                <c:ptCount val="1"/>
                <c:pt idx="0">
                  <c:v>百分比</c:v>
                </c:pt>
              </c:strCache>
            </c:strRef>
          </c:tx>
          <c:dPt>
            <c:idx val="1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2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3"/>
            <c:spPr>
              <a:solidFill>
                <a:schemeClr val="accent2">
                  <a:lumMod val="75000"/>
                </a:schemeClr>
              </a:solidFill>
            </c:spPr>
          </c:dPt>
          <c:dLbls>
            <c:numFmt formatCode="0.0%" sourceLinked="0"/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zh-TW"/>
              </a:p>
            </c:txPr>
            <c:showVal val="1"/>
          </c:dLbls>
          <c:cat>
            <c:strRef>
              <c:f>工作表1!$A$2:$A$13</c:f>
              <c:strCache>
                <c:ptCount val="12"/>
                <c:pt idx="0">
                  <c:v>其他</c:v>
                </c:pt>
                <c:pt idx="1">
                  <c:v>國際觀</c:v>
                </c:pt>
                <c:pt idx="2">
                  <c:v>社會關懷</c:v>
                </c:pt>
                <c:pt idx="3">
                  <c:v>創意思考</c:v>
                </c:pt>
                <c:pt idx="4">
                  <c:v>工作技能</c:v>
                </c:pt>
                <c:pt idx="5">
                  <c:v>組織能力</c:v>
                </c:pt>
                <c:pt idx="6">
                  <c:v>職場倫理</c:v>
                </c:pt>
                <c:pt idx="7">
                  <c:v>解決問題</c:v>
                </c:pt>
                <c:pt idx="8">
                  <c:v>團隊合作</c:v>
                </c:pt>
                <c:pt idx="9">
                  <c:v>溝通協調</c:v>
                </c:pt>
                <c:pt idx="10">
                  <c:v>專業知識</c:v>
                </c:pt>
                <c:pt idx="11">
                  <c:v>工作態度</c:v>
                </c:pt>
              </c:strCache>
            </c:strRef>
          </c:cat>
          <c:val>
            <c:numRef>
              <c:f>工作表1!$B$2:$B$13</c:f>
              <c:numCache>
                <c:formatCode>0.00%</c:formatCode>
                <c:ptCount val="12"/>
                <c:pt idx="0">
                  <c:v>1.4E-2</c:v>
                </c:pt>
                <c:pt idx="1">
                  <c:v>2.1999999999999999E-2</c:v>
                </c:pt>
                <c:pt idx="2">
                  <c:v>4.5000000000000005E-2</c:v>
                </c:pt>
                <c:pt idx="3">
                  <c:v>0.05</c:v>
                </c:pt>
                <c:pt idx="4">
                  <c:v>7.3000000000000009E-2</c:v>
                </c:pt>
                <c:pt idx="5">
                  <c:v>7.3000000000000009E-2</c:v>
                </c:pt>
                <c:pt idx="6">
                  <c:v>7.3000000000000009E-2</c:v>
                </c:pt>
                <c:pt idx="7">
                  <c:v>0.10600000000000001</c:v>
                </c:pt>
                <c:pt idx="8">
                  <c:v>0.10900000000000001</c:v>
                </c:pt>
                <c:pt idx="9">
                  <c:v>0.126</c:v>
                </c:pt>
                <c:pt idx="10">
                  <c:v>0.15100000000000002</c:v>
                </c:pt>
                <c:pt idx="11">
                  <c:v>0.15900000000000003</c:v>
                </c:pt>
              </c:numCache>
            </c:numRef>
          </c:val>
        </c:ser>
        <c:dLbls>
          <c:showVal val="1"/>
        </c:dLbls>
        <c:gapWidth val="95"/>
        <c:overlap val="100"/>
        <c:axId val="69097728"/>
        <c:axId val="69107712"/>
      </c:barChart>
      <c:catAx>
        <c:axId val="69097728"/>
        <c:scaling>
          <c:orientation val="minMax"/>
        </c:scaling>
        <c:axPos val="l"/>
        <c:numFmt formatCode="General" sourceLinked="1"/>
        <c:majorTickMark val="none"/>
        <c:tickLblPos val="nextTo"/>
        <c:txPr>
          <a:bodyPr/>
          <a:lstStyle/>
          <a:p>
            <a:pPr>
              <a:defRPr sz="1400" b="1"/>
            </a:pPr>
            <a:endParaRPr lang="zh-TW"/>
          </a:p>
        </c:txPr>
        <c:crossAx val="69107712"/>
        <c:crosses val="autoZero"/>
        <c:auto val="1"/>
        <c:lblAlgn val="ctr"/>
        <c:lblOffset val="100"/>
      </c:catAx>
      <c:valAx>
        <c:axId val="69107712"/>
        <c:scaling>
          <c:orientation val="minMax"/>
        </c:scaling>
        <c:delete val="1"/>
        <c:axPos val="b"/>
        <c:numFmt formatCode="0.00%" sourceLinked="1"/>
        <c:majorTickMark val="none"/>
        <c:tickLblPos val="none"/>
        <c:crossAx val="6909772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9.4058087748704229E-3"/>
          <c:y val="2.3095978753683452E-2"/>
          <c:w val="0.97735426740024067"/>
          <c:h val="7.733763708794264E-2"/>
        </c:manualLayout>
      </c:layout>
      <c:txPr>
        <a:bodyPr/>
        <a:lstStyle/>
        <a:p>
          <a:pPr>
            <a:defRPr sz="1000"/>
          </a:pPr>
          <a:endParaRPr lang="zh-TW"/>
        </a:p>
      </c:txPr>
    </c:legend>
    <c:plotVisOnly val="1"/>
    <c:dispBlanksAs val="gap"/>
  </c:chart>
  <c:txPr>
    <a:bodyPr/>
    <a:lstStyle/>
    <a:p>
      <a:pPr>
        <a:defRPr sz="1600">
          <a:latin typeface="微軟正黑體" pitchFamily="34" charset="-120"/>
          <a:ea typeface="微軟正黑體" pitchFamily="34" charset="-120"/>
        </a:defRPr>
      </a:pPr>
      <a:endParaRPr lang="zh-TW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TW"/>
  <c:chart>
    <c:autoTitleDeleted val="1"/>
    <c:plotArea>
      <c:layout>
        <c:manualLayout>
          <c:layoutTarget val="inner"/>
          <c:xMode val="edge"/>
          <c:yMode val="edge"/>
          <c:x val="0.17622984616829521"/>
          <c:y val="0.16482722883133213"/>
          <c:w val="0.80376951243676253"/>
          <c:h val="0.82727469613788807"/>
        </c:manualLayout>
      </c:layout>
      <c:barChart>
        <c:barDir val="bar"/>
        <c:grouping val="clustered"/>
        <c:ser>
          <c:idx val="0"/>
          <c:order val="0"/>
          <c:tx>
            <c:strRef>
              <c:f>工作表1!$B$1</c:f>
              <c:strCache>
                <c:ptCount val="1"/>
                <c:pt idx="0">
                  <c:v>金融及保險業</c:v>
                </c:pt>
              </c:strCache>
            </c:strRef>
          </c:tx>
          <c:dLbls>
            <c:txPr>
              <a:bodyPr/>
              <a:lstStyle/>
              <a:p>
                <a:pPr>
                  <a:defRPr sz="1100"/>
                </a:pPr>
                <a:endParaRPr lang="zh-TW"/>
              </a:p>
            </c:txPr>
            <c:showVal val="1"/>
          </c:dLbls>
          <c:cat>
            <c:strRef>
              <c:f>工作表1!$A$2:$A$13</c:f>
              <c:strCache>
                <c:ptCount val="12"/>
                <c:pt idx="0">
                  <c:v>創意思考</c:v>
                </c:pt>
                <c:pt idx="1">
                  <c:v>其他</c:v>
                </c:pt>
                <c:pt idx="2">
                  <c:v>國際觀</c:v>
                </c:pt>
                <c:pt idx="3">
                  <c:v>社會關懷</c:v>
                </c:pt>
                <c:pt idx="4">
                  <c:v>組織能力</c:v>
                </c:pt>
                <c:pt idx="5">
                  <c:v>解決問題</c:v>
                </c:pt>
                <c:pt idx="6">
                  <c:v>工作技能</c:v>
                </c:pt>
                <c:pt idx="7">
                  <c:v>職場倫理</c:v>
                </c:pt>
                <c:pt idx="8">
                  <c:v>團隊合作</c:v>
                </c:pt>
                <c:pt idx="9">
                  <c:v>工作態度</c:v>
                </c:pt>
                <c:pt idx="10">
                  <c:v>溝通協調</c:v>
                </c:pt>
                <c:pt idx="11">
                  <c:v>專業知識</c:v>
                </c:pt>
              </c:strCache>
            </c:strRef>
          </c:cat>
          <c:val>
            <c:numRef>
              <c:f>工作表1!$B$2:$B$13</c:f>
              <c:numCache>
                <c:formatCode>0.00%</c:formatCode>
                <c:ptCount val="12"/>
                <c:pt idx="0">
                  <c:v>3.5999999999999997E-2</c:v>
                </c:pt>
                <c:pt idx="1">
                  <c:v>0</c:v>
                </c:pt>
                <c:pt idx="2">
                  <c:v>0</c:v>
                </c:pt>
                <c:pt idx="3">
                  <c:v>1.7999999999999999E-2</c:v>
                </c:pt>
                <c:pt idx="4">
                  <c:v>9.1000000000000025E-2</c:v>
                </c:pt>
                <c:pt idx="5">
                  <c:v>0.127</c:v>
                </c:pt>
                <c:pt idx="6">
                  <c:v>7.3000000000000009E-2</c:v>
                </c:pt>
                <c:pt idx="7">
                  <c:v>9.1000000000000025E-2</c:v>
                </c:pt>
                <c:pt idx="8">
                  <c:v>0.16400000000000001</c:v>
                </c:pt>
                <c:pt idx="9">
                  <c:v>0.18200000000000002</c:v>
                </c:pt>
                <c:pt idx="10">
                  <c:v>0.10900000000000001</c:v>
                </c:pt>
                <c:pt idx="11">
                  <c:v>0.10900000000000001</c:v>
                </c:pt>
              </c:numCache>
            </c:numRef>
          </c:val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專業、科學及技術服務業</c:v>
                </c:pt>
              </c:strCache>
            </c:strRef>
          </c:tx>
          <c:dLbls>
            <c:txPr>
              <a:bodyPr/>
              <a:lstStyle/>
              <a:p>
                <a:pPr>
                  <a:defRPr sz="1100"/>
                </a:pPr>
                <a:endParaRPr lang="zh-TW"/>
              </a:p>
            </c:txPr>
            <c:showVal val="1"/>
          </c:dLbls>
          <c:cat>
            <c:strRef>
              <c:f>工作表1!$A$2:$A$13</c:f>
              <c:strCache>
                <c:ptCount val="12"/>
                <c:pt idx="0">
                  <c:v>創意思考</c:v>
                </c:pt>
                <c:pt idx="1">
                  <c:v>其他</c:v>
                </c:pt>
                <c:pt idx="2">
                  <c:v>國際觀</c:v>
                </c:pt>
                <c:pt idx="3">
                  <c:v>社會關懷</c:v>
                </c:pt>
                <c:pt idx="4">
                  <c:v>組織能力</c:v>
                </c:pt>
                <c:pt idx="5">
                  <c:v>解決問題</c:v>
                </c:pt>
                <c:pt idx="6">
                  <c:v>工作技能</c:v>
                </c:pt>
                <c:pt idx="7">
                  <c:v>職場倫理</c:v>
                </c:pt>
                <c:pt idx="8">
                  <c:v>團隊合作</c:v>
                </c:pt>
                <c:pt idx="9">
                  <c:v>工作態度</c:v>
                </c:pt>
                <c:pt idx="10">
                  <c:v>溝通協調</c:v>
                </c:pt>
                <c:pt idx="11">
                  <c:v>專業知識</c:v>
                </c:pt>
              </c:strCache>
            </c:strRef>
          </c:cat>
          <c:val>
            <c:numRef>
              <c:f>工作表1!$C$2:$C$13</c:f>
              <c:numCache>
                <c:formatCode>0.00%</c:formatCode>
                <c:ptCount val="12"/>
                <c:pt idx="0">
                  <c:v>3.3000000000000002E-2</c:v>
                </c:pt>
                <c:pt idx="1">
                  <c:v>6.7000000000000004E-2</c:v>
                </c:pt>
                <c:pt idx="2">
                  <c:v>6.7000000000000004E-2</c:v>
                </c:pt>
                <c:pt idx="3">
                  <c:v>6.7000000000000004E-2</c:v>
                </c:pt>
                <c:pt idx="4">
                  <c:v>0.1</c:v>
                </c:pt>
                <c:pt idx="5">
                  <c:v>3.3000000000000002E-2</c:v>
                </c:pt>
                <c:pt idx="6">
                  <c:v>0.1</c:v>
                </c:pt>
                <c:pt idx="7">
                  <c:v>0.16700000000000001</c:v>
                </c:pt>
                <c:pt idx="8">
                  <c:v>0</c:v>
                </c:pt>
                <c:pt idx="9">
                  <c:v>0.1</c:v>
                </c:pt>
                <c:pt idx="10">
                  <c:v>0.13300000000000001</c:v>
                </c:pt>
                <c:pt idx="11">
                  <c:v>0.13300000000000001</c:v>
                </c:pt>
              </c:numCache>
            </c:numRef>
          </c:val>
        </c:ser>
        <c:ser>
          <c:idx val="2"/>
          <c:order val="2"/>
          <c:tx>
            <c:strRef>
              <c:f>工作表1!$D$1</c:f>
              <c:strCache>
                <c:ptCount val="1"/>
                <c:pt idx="0">
                  <c:v>公共行政及國防；強制社會安全</c:v>
                </c:pt>
              </c:strCache>
            </c:strRef>
          </c:tx>
          <c:dLbls>
            <c:txPr>
              <a:bodyPr/>
              <a:lstStyle/>
              <a:p>
                <a:pPr>
                  <a:defRPr sz="1100"/>
                </a:pPr>
                <a:endParaRPr lang="zh-TW"/>
              </a:p>
            </c:txPr>
            <c:showVal val="1"/>
          </c:dLbls>
          <c:cat>
            <c:strRef>
              <c:f>工作表1!$A$2:$A$13</c:f>
              <c:strCache>
                <c:ptCount val="12"/>
                <c:pt idx="0">
                  <c:v>創意思考</c:v>
                </c:pt>
                <c:pt idx="1">
                  <c:v>其他</c:v>
                </c:pt>
                <c:pt idx="2">
                  <c:v>國際觀</c:v>
                </c:pt>
                <c:pt idx="3">
                  <c:v>社會關懷</c:v>
                </c:pt>
                <c:pt idx="4">
                  <c:v>組織能力</c:v>
                </c:pt>
                <c:pt idx="5">
                  <c:v>解決問題</c:v>
                </c:pt>
                <c:pt idx="6">
                  <c:v>工作技能</c:v>
                </c:pt>
                <c:pt idx="7">
                  <c:v>職場倫理</c:v>
                </c:pt>
                <c:pt idx="8">
                  <c:v>團隊合作</c:v>
                </c:pt>
                <c:pt idx="9">
                  <c:v>工作態度</c:v>
                </c:pt>
                <c:pt idx="10">
                  <c:v>溝通協調</c:v>
                </c:pt>
                <c:pt idx="11">
                  <c:v>專業知識</c:v>
                </c:pt>
              </c:strCache>
            </c:strRef>
          </c:cat>
          <c:val>
            <c:numRef>
              <c:f>工作表1!$D$2:$D$13</c:f>
              <c:numCache>
                <c:formatCode>0.00%</c:formatCode>
                <c:ptCount val="12"/>
                <c:pt idx="0">
                  <c:v>5.3999999999999999E-2</c:v>
                </c:pt>
                <c:pt idx="1">
                  <c:v>1.4E-2</c:v>
                </c:pt>
                <c:pt idx="2">
                  <c:v>1.4E-2</c:v>
                </c:pt>
                <c:pt idx="3">
                  <c:v>5.3999999999999999E-2</c:v>
                </c:pt>
                <c:pt idx="4">
                  <c:v>6.8000000000000019E-2</c:v>
                </c:pt>
                <c:pt idx="5">
                  <c:v>8.1000000000000003E-2</c:v>
                </c:pt>
                <c:pt idx="6">
                  <c:v>0.13500000000000001</c:v>
                </c:pt>
                <c:pt idx="7">
                  <c:v>4.1000000000000002E-2</c:v>
                </c:pt>
                <c:pt idx="8">
                  <c:v>0.10800000000000001</c:v>
                </c:pt>
                <c:pt idx="9">
                  <c:v>0.18900000000000003</c:v>
                </c:pt>
                <c:pt idx="10">
                  <c:v>9.5000000000000015E-2</c:v>
                </c:pt>
                <c:pt idx="11">
                  <c:v>0.14900000000000002</c:v>
                </c:pt>
              </c:numCache>
            </c:numRef>
          </c:val>
        </c:ser>
        <c:ser>
          <c:idx val="3"/>
          <c:order val="3"/>
          <c:tx>
            <c:strRef>
              <c:f>工作表1!$E$1</c:f>
              <c:strCache>
                <c:ptCount val="1"/>
                <c:pt idx="0">
                  <c:v>醫療保健及社會工作服務業</c:v>
                </c:pt>
              </c:strCache>
            </c:strRef>
          </c:tx>
          <c:dLbls>
            <c:txPr>
              <a:bodyPr/>
              <a:lstStyle/>
              <a:p>
                <a:pPr>
                  <a:defRPr sz="1100"/>
                </a:pPr>
                <a:endParaRPr lang="zh-TW"/>
              </a:p>
            </c:txPr>
            <c:showVal val="1"/>
          </c:dLbls>
          <c:cat>
            <c:strRef>
              <c:f>工作表1!$A$2:$A$13</c:f>
              <c:strCache>
                <c:ptCount val="12"/>
                <c:pt idx="0">
                  <c:v>創意思考</c:v>
                </c:pt>
                <c:pt idx="1">
                  <c:v>其他</c:v>
                </c:pt>
                <c:pt idx="2">
                  <c:v>國際觀</c:v>
                </c:pt>
                <c:pt idx="3">
                  <c:v>社會關懷</c:v>
                </c:pt>
                <c:pt idx="4">
                  <c:v>組織能力</c:v>
                </c:pt>
                <c:pt idx="5">
                  <c:v>解決問題</c:v>
                </c:pt>
                <c:pt idx="6">
                  <c:v>工作技能</c:v>
                </c:pt>
                <c:pt idx="7">
                  <c:v>職場倫理</c:v>
                </c:pt>
                <c:pt idx="8">
                  <c:v>團隊合作</c:v>
                </c:pt>
                <c:pt idx="9">
                  <c:v>工作態度</c:v>
                </c:pt>
                <c:pt idx="10">
                  <c:v>溝通協調</c:v>
                </c:pt>
                <c:pt idx="11">
                  <c:v>專業知識</c:v>
                </c:pt>
              </c:strCache>
            </c:strRef>
          </c:cat>
          <c:val>
            <c:numRef>
              <c:f>工作表1!$E$2:$E$13</c:f>
              <c:numCache>
                <c:formatCode>0.00%</c:formatCode>
                <c:ptCount val="12"/>
                <c:pt idx="0">
                  <c:v>2.3E-2</c:v>
                </c:pt>
                <c:pt idx="1">
                  <c:v>0</c:v>
                </c:pt>
                <c:pt idx="2">
                  <c:v>0</c:v>
                </c:pt>
                <c:pt idx="3">
                  <c:v>9.3000000000000041E-2</c:v>
                </c:pt>
                <c:pt idx="4">
                  <c:v>2.3E-2</c:v>
                </c:pt>
                <c:pt idx="5">
                  <c:v>7.0000000000000021E-2</c:v>
                </c:pt>
                <c:pt idx="6">
                  <c:v>7.0000000000000021E-2</c:v>
                </c:pt>
                <c:pt idx="7">
                  <c:v>2.3E-2</c:v>
                </c:pt>
                <c:pt idx="8">
                  <c:v>0.14000000000000001</c:v>
                </c:pt>
                <c:pt idx="9">
                  <c:v>0.14000000000000001</c:v>
                </c:pt>
                <c:pt idx="10">
                  <c:v>0.20900000000000002</c:v>
                </c:pt>
                <c:pt idx="11">
                  <c:v>0.20900000000000002</c:v>
                </c:pt>
              </c:numCache>
            </c:numRef>
          </c:val>
        </c:ser>
        <c:dLbls>
          <c:showVal val="1"/>
        </c:dLbls>
        <c:axId val="90923776"/>
        <c:axId val="90925312"/>
      </c:barChart>
      <c:catAx>
        <c:axId val="90923776"/>
        <c:scaling>
          <c:orientation val="minMax"/>
        </c:scaling>
        <c:axPos val="l"/>
        <c:majorTickMark val="none"/>
        <c:tickLblPos val="nextTo"/>
        <c:txPr>
          <a:bodyPr/>
          <a:lstStyle/>
          <a:p>
            <a:pPr>
              <a:defRPr sz="1400" b="1"/>
            </a:pPr>
            <a:endParaRPr lang="zh-TW"/>
          </a:p>
        </c:txPr>
        <c:crossAx val="90925312"/>
        <c:crosses val="autoZero"/>
        <c:auto val="1"/>
        <c:lblAlgn val="ctr"/>
        <c:lblOffset val="100"/>
      </c:catAx>
      <c:valAx>
        <c:axId val="90925312"/>
        <c:scaling>
          <c:orientation val="minMax"/>
        </c:scaling>
        <c:delete val="1"/>
        <c:axPos val="b"/>
        <c:numFmt formatCode="0.00%" sourceLinked="1"/>
        <c:tickLblPos val="none"/>
        <c:crossAx val="9092377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5.126864483556811E-3"/>
          <c:y val="0.10267497540013938"/>
          <c:w val="0.9879280309060734"/>
          <c:h val="7.7948403492752658E-2"/>
        </c:manualLayout>
      </c:layout>
      <c:txPr>
        <a:bodyPr/>
        <a:lstStyle/>
        <a:p>
          <a:pPr>
            <a:defRPr sz="1100"/>
          </a:pPr>
          <a:endParaRPr lang="zh-TW"/>
        </a:p>
      </c:txPr>
    </c:legend>
    <c:plotVisOnly val="1"/>
    <c:dispBlanksAs val="gap"/>
  </c:chart>
  <c:txPr>
    <a:bodyPr/>
    <a:lstStyle/>
    <a:p>
      <a:pPr>
        <a:defRPr sz="1800">
          <a:latin typeface="微軟正黑體" pitchFamily="34" charset="-120"/>
          <a:ea typeface="微軟正黑體" pitchFamily="34" charset="-120"/>
        </a:defRPr>
      </a:pPr>
      <a:endParaRPr lang="zh-TW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TW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工作表1!$B$1</c:f>
              <c:strCache>
                <c:ptCount val="1"/>
                <c:pt idx="0">
                  <c:v>小(50位以下)</c:v>
                </c:pt>
              </c:strCache>
            </c:strRef>
          </c:tx>
          <c:dLbls>
            <c:txPr>
              <a:bodyPr/>
              <a:lstStyle/>
              <a:p>
                <a:pPr>
                  <a:defRPr sz="1100"/>
                </a:pPr>
                <a:endParaRPr lang="zh-TW"/>
              </a:p>
            </c:txPr>
            <c:showVal val="1"/>
          </c:dLbls>
          <c:cat>
            <c:strRef>
              <c:f>工作表1!$A$2:$A$13</c:f>
              <c:strCache>
                <c:ptCount val="12"/>
                <c:pt idx="0">
                  <c:v>其他</c:v>
                </c:pt>
                <c:pt idx="1">
                  <c:v>國際觀</c:v>
                </c:pt>
                <c:pt idx="2">
                  <c:v>創意思考</c:v>
                </c:pt>
                <c:pt idx="3">
                  <c:v>社會關懷</c:v>
                </c:pt>
                <c:pt idx="4">
                  <c:v>組織能力</c:v>
                </c:pt>
                <c:pt idx="5">
                  <c:v>工作技能</c:v>
                </c:pt>
                <c:pt idx="6">
                  <c:v>職場倫理</c:v>
                </c:pt>
                <c:pt idx="7">
                  <c:v>解決問題</c:v>
                </c:pt>
                <c:pt idx="8">
                  <c:v>專業知識</c:v>
                </c:pt>
                <c:pt idx="9">
                  <c:v>溝通協調</c:v>
                </c:pt>
                <c:pt idx="10">
                  <c:v>團隊合作</c:v>
                </c:pt>
                <c:pt idx="11">
                  <c:v>工作態度</c:v>
                </c:pt>
              </c:strCache>
            </c:strRef>
          </c:cat>
          <c:val>
            <c:numRef>
              <c:f>工作表1!$B$2:$B$13</c:f>
              <c:numCache>
                <c:formatCode>0.00%</c:formatCode>
                <c:ptCount val="12"/>
                <c:pt idx="0">
                  <c:v>2.0000000000000004E-2</c:v>
                </c:pt>
                <c:pt idx="1">
                  <c:v>2.7000000000000003E-2</c:v>
                </c:pt>
                <c:pt idx="2">
                  <c:v>4.8000000000000001E-2</c:v>
                </c:pt>
                <c:pt idx="3">
                  <c:v>5.3999999999999999E-2</c:v>
                </c:pt>
                <c:pt idx="4">
                  <c:v>5.3999999999999999E-2</c:v>
                </c:pt>
                <c:pt idx="5">
                  <c:v>9.5000000000000015E-2</c:v>
                </c:pt>
                <c:pt idx="6">
                  <c:v>6.1000000000000006E-2</c:v>
                </c:pt>
                <c:pt idx="7">
                  <c:v>9.5000000000000015E-2</c:v>
                </c:pt>
                <c:pt idx="8">
                  <c:v>0.14300000000000002</c:v>
                </c:pt>
                <c:pt idx="9">
                  <c:v>0.15000000000000002</c:v>
                </c:pt>
                <c:pt idx="10">
                  <c:v>0.10900000000000001</c:v>
                </c:pt>
                <c:pt idx="11">
                  <c:v>0.14300000000000002</c:v>
                </c:pt>
              </c:numCache>
            </c:numRef>
          </c:val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大(超過500位)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dLbls>
            <c:txPr>
              <a:bodyPr/>
              <a:lstStyle/>
              <a:p>
                <a:pPr>
                  <a:defRPr sz="1100"/>
                </a:pPr>
                <a:endParaRPr lang="zh-TW"/>
              </a:p>
            </c:txPr>
            <c:showVal val="1"/>
          </c:dLbls>
          <c:cat>
            <c:strRef>
              <c:f>工作表1!$A$2:$A$13</c:f>
              <c:strCache>
                <c:ptCount val="12"/>
                <c:pt idx="0">
                  <c:v>其他</c:v>
                </c:pt>
                <c:pt idx="1">
                  <c:v>國際觀</c:v>
                </c:pt>
                <c:pt idx="2">
                  <c:v>創意思考</c:v>
                </c:pt>
                <c:pt idx="3">
                  <c:v>社會關懷</c:v>
                </c:pt>
                <c:pt idx="4">
                  <c:v>組織能力</c:v>
                </c:pt>
                <c:pt idx="5">
                  <c:v>工作技能</c:v>
                </c:pt>
                <c:pt idx="6">
                  <c:v>職場倫理</c:v>
                </c:pt>
                <c:pt idx="7">
                  <c:v>解決問題</c:v>
                </c:pt>
                <c:pt idx="8">
                  <c:v>專業知識</c:v>
                </c:pt>
                <c:pt idx="9">
                  <c:v>溝通協調</c:v>
                </c:pt>
                <c:pt idx="10">
                  <c:v>團隊合作</c:v>
                </c:pt>
                <c:pt idx="11">
                  <c:v>工作態度</c:v>
                </c:pt>
              </c:strCache>
            </c:strRef>
          </c:cat>
          <c:val>
            <c:numRef>
              <c:f>工作表1!$C$2:$C$13</c:f>
              <c:numCache>
                <c:formatCode>0.00%</c:formatCode>
                <c:ptCount val="12"/>
                <c:pt idx="0">
                  <c:v>0</c:v>
                </c:pt>
                <c:pt idx="1">
                  <c:v>2.7000000000000003E-2</c:v>
                </c:pt>
                <c:pt idx="2">
                  <c:v>4.1000000000000002E-2</c:v>
                </c:pt>
                <c:pt idx="3">
                  <c:v>2.7000000000000003E-2</c:v>
                </c:pt>
                <c:pt idx="4">
                  <c:v>6.8000000000000019E-2</c:v>
                </c:pt>
                <c:pt idx="5">
                  <c:v>2.7000000000000003E-2</c:v>
                </c:pt>
                <c:pt idx="6">
                  <c:v>0.12300000000000001</c:v>
                </c:pt>
                <c:pt idx="7">
                  <c:v>0.12300000000000001</c:v>
                </c:pt>
                <c:pt idx="8">
                  <c:v>0.12300000000000001</c:v>
                </c:pt>
                <c:pt idx="9">
                  <c:v>0.11</c:v>
                </c:pt>
                <c:pt idx="10">
                  <c:v>0.15100000000000002</c:v>
                </c:pt>
                <c:pt idx="11">
                  <c:v>0.17800000000000002</c:v>
                </c:pt>
              </c:numCache>
            </c:numRef>
          </c:val>
        </c:ser>
        <c:dLbls>
          <c:showVal val="1"/>
        </c:dLbls>
        <c:axId val="90860928"/>
        <c:axId val="90870912"/>
      </c:barChart>
      <c:catAx>
        <c:axId val="90860928"/>
        <c:scaling>
          <c:orientation val="minMax"/>
        </c:scaling>
        <c:axPos val="l"/>
        <c:majorTickMark val="none"/>
        <c:tickLblPos val="nextTo"/>
        <c:txPr>
          <a:bodyPr/>
          <a:lstStyle/>
          <a:p>
            <a:pPr>
              <a:defRPr sz="1400" b="1"/>
            </a:pPr>
            <a:endParaRPr lang="zh-TW"/>
          </a:p>
        </c:txPr>
        <c:crossAx val="90870912"/>
        <c:crosses val="autoZero"/>
        <c:auto val="1"/>
        <c:lblAlgn val="ctr"/>
        <c:lblOffset val="100"/>
      </c:catAx>
      <c:valAx>
        <c:axId val="90870912"/>
        <c:scaling>
          <c:orientation val="minMax"/>
        </c:scaling>
        <c:delete val="1"/>
        <c:axPos val="b"/>
        <c:numFmt formatCode="0.00%" sourceLinked="1"/>
        <c:tickLblPos val="none"/>
        <c:crossAx val="9086092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6590495792865122"/>
          <c:y val="1.6549376458171314E-2"/>
          <c:w val="0.32471625959688688"/>
          <c:h val="4.2255721586490387E-2"/>
        </c:manualLayout>
      </c:layout>
      <c:txPr>
        <a:bodyPr/>
        <a:lstStyle/>
        <a:p>
          <a:pPr>
            <a:defRPr sz="1000"/>
          </a:pPr>
          <a:endParaRPr lang="zh-TW"/>
        </a:p>
      </c:txPr>
    </c:legend>
    <c:plotVisOnly val="1"/>
    <c:dispBlanksAs val="gap"/>
  </c:chart>
  <c:txPr>
    <a:bodyPr/>
    <a:lstStyle/>
    <a:p>
      <a:pPr>
        <a:defRPr sz="1800">
          <a:latin typeface="微軟正黑體" pitchFamily="34" charset="-120"/>
          <a:ea typeface="微軟正黑體" pitchFamily="34" charset="-120"/>
        </a:defRPr>
      </a:pPr>
      <a:endParaRPr lang="zh-TW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TW"/>
  <c:chart>
    <c:autoTitleDeleted val="1"/>
    <c:plotArea>
      <c:layout>
        <c:manualLayout>
          <c:layoutTarget val="inner"/>
          <c:xMode val="edge"/>
          <c:yMode val="edge"/>
          <c:x val="0.17404165237678906"/>
          <c:y val="0.12886003622336539"/>
          <c:w val="0.80487071484810879"/>
          <c:h val="0.84858110080792037"/>
        </c:manualLayout>
      </c:layout>
      <c:barChart>
        <c:barDir val="bar"/>
        <c:grouping val="stacked"/>
        <c:ser>
          <c:idx val="0"/>
          <c:order val="0"/>
          <c:tx>
            <c:strRef>
              <c:f>工作表1!$B$1</c:f>
              <c:strCache>
                <c:ptCount val="1"/>
                <c:pt idx="0">
                  <c:v>百分比</c:v>
                </c:pt>
              </c:strCache>
            </c:strRef>
          </c:tx>
          <c:spPr>
            <a:solidFill>
              <a:schemeClr val="accent1"/>
            </a:solidFill>
          </c:spPr>
          <c:dPt>
            <c:idx val="1"/>
            <c:spPr>
              <a:solidFill>
                <a:schemeClr val="accent2">
                  <a:lumMod val="75000"/>
                </a:schemeClr>
              </a:solidFill>
            </c:spPr>
          </c:dPt>
          <c:dLbls>
            <c:numFmt formatCode="0.0%" sourceLinked="0"/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zh-TW"/>
              </a:p>
            </c:txPr>
            <c:showVal val="1"/>
          </c:dLbls>
          <c:cat>
            <c:strRef>
              <c:f>工作表1!$A$2:$A$11</c:f>
              <c:strCache>
                <c:ptCount val="10"/>
                <c:pt idx="0">
                  <c:v>其他</c:v>
                </c:pt>
                <c:pt idx="1">
                  <c:v>學業成績</c:v>
                </c:pt>
                <c:pt idx="2">
                  <c:v>社團經驗</c:v>
                </c:pt>
                <c:pt idx="3">
                  <c:v>外語能力</c:v>
                </c:pt>
                <c:pt idx="4">
                  <c:v>外觀儀容</c:v>
                </c:pt>
                <c:pt idx="5">
                  <c:v>語言談吐</c:v>
                </c:pt>
                <c:pt idx="6">
                  <c:v>畢業學校</c:v>
                </c:pt>
                <c:pt idx="7">
                  <c:v>專業證照</c:v>
                </c:pt>
                <c:pt idx="8">
                  <c:v>工作經驗</c:v>
                </c:pt>
                <c:pt idx="9">
                  <c:v>主修系所</c:v>
                </c:pt>
              </c:strCache>
            </c:strRef>
          </c:cat>
          <c:val>
            <c:numRef>
              <c:f>工作表1!$B$2:$B$11</c:f>
              <c:numCache>
                <c:formatCode>0.00%</c:formatCode>
                <c:ptCount val="10"/>
                <c:pt idx="0">
                  <c:v>2.4E-2</c:v>
                </c:pt>
                <c:pt idx="1">
                  <c:v>3.2000000000000008E-2</c:v>
                </c:pt>
                <c:pt idx="2">
                  <c:v>4.5000000000000005E-2</c:v>
                </c:pt>
                <c:pt idx="3">
                  <c:v>5.8000000000000003E-2</c:v>
                </c:pt>
                <c:pt idx="4">
                  <c:v>6.900000000000002E-2</c:v>
                </c:pt>
                <c:pt idx="5">
                  <c:v>0.11600000000000002</c:v>
                </c:pt>
                <c:pt idx="6">
                  <c:v>0.13500000000000001</c:v>
                </c:pt>
                <c:pt idx="7">
                  <c:v>0.14300000000000002</c:v>
                </c:pt>
                <c:pt idx="8">
                  <c:v>0.18300000000000002</c:v>
                </c:pt>
                <c:pt idx="9">
                  <c:v>0.19600000000000001</c:v>
                </c:pt>
              </c:numCache>
            </c:numRef>
          </c:val>
        </c:ser>
        <c:dLbls>
          <c:showVal val="1"/>
        </c:dLbls>
        <c:gapWidth val="95"/>
        <c:overlap val="100"/>
        <c:axId val="91088384"/>
        <c:axId val="91089920"/>
      </c:barChart>
      <c:catAx>
        <c:axId val="91088384"/>
        <c:scaling>
          <c:orientation val="minMax"/>
        </c:scaling>
        <c:axPos val="l"/>
        <c:majorTickMark val="none"/>
        <c:tickLblPos val="nextTo"/>
        <c:txPr>
          <a:bodyPr/>
          <a:lstStyle/>
          <a:p>
            <a:pPr>
              <a:defRPr sz="1400" b="1"/>
            </a:pPr>
            <a:endParaRPr lang="zh-TW"/>
          </a:p>
        </c:txPr>
        <c:crossAx val="91089920"/>
        <c:crosses val="autoZero"/>
        <c:auto val="1"/>
        <c:lblAlgn val="ctr"/>
        <c:lblOffset val="100"/>
      </c:catAx>
      <c:valAx>
        <c:axId val="91089920"/>
        <c:scaling>
          <c:orientation val="minMax"/>
        </c:scaling>
        <c:delete val="1"/>
        <c:axPos val="b"/>
        <c:numFmt formatCode="0.00%" sourceLinked="1"/>
        <c:tickLblPos val="none"/>
        <c:crossAx val="9108838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2.0879322587345407E-2"/>
          <c:y val="4.7168531661856694E-2"/>
          <c:w val="0.9563241463508888"/>
          <c:h val="7.5539087388223014E-2"/>
        </c:manualLayout>
      </c:layout>
      <c:txPr>
        <a:bodyPr/>
        <a:lstStyle/>
        <a:p>
          <a:pPr>
            <a:defRPr sz="1000"/>
          </a:pPr>
          <a:endParaRPr lang="zh-TW"/>
        </a:p>
      </c:txPr>
    </c:legend>
    <c:plotVisOnly val="1"/>
    <c:dispBlanksAs val="gap"/>
  </c:chart>
  <c:txPr>
    <a:bodyPr/>
    <a:lstStyle/>
    <a:p>
      <a:pPr>
        <a:defRPr sz="1800">
          <a:latin typeface="微軟正黑體" pitchFamily="34" charset="-120"/>
          <a:ea typeface="微軟正黑體" pitchFamily="34" charset="-120"/>
        </a:defRPr>
      </a:pPr>
      <a:endParaRPr lang="zh-TW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TW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工作表1!$B$1</c:f>
              <c:strCache>
                <c:ptCount val="1"/>
                <c:pt idx="0">
                  <c:v>金融及保險業</c:v>
                </c:pt>
              </c:strCache>
            </c:strRef>
          </c:tx>
          <c:dLbls>
            <c:numFmt formatCode="0.0%" sourceLinked="0"/>
            <c:txPr>
              <a:bodyPr/>
              <a:lstStyle/>
              <a:p>
                <a:pPr>
                  <a:defRPr sz="1100"/>
                </a:pPr>
                <a:endParaRPr lang="zh-TW"/>
              </a:p>
            </c:txPr>
            <c:showVal val="1"/>
          </c:dLbls>
          <c:cat>
            <c:strRef>
              <c:f>工作表1!$A$2:$A$11</c:f>
              <c:strCache>
                <c:ptCount val="10"/>
                <c:pt idx="0">
                  <c:v>其他</c:v>
                </c:pt>
                <c:pt idx="1">
                  <c:v>學業成績</c:v>
                </c:pt>
                <c:pt idx="2">
                  <c:v>外語能力</c:v>
                </c:pt>
                <c:pt idx="3">
                  <c:v>社團經驗</c:v>
                </c:pt>
                <c:pt idx="4">
                  <c:v>外觀儀容</c:v>
                </c:pt>
                <c:pt idx="5">
                  <c:v>畢業學校</c:v>
                </c:pt>
                <c:pt idx="6">
                  <c:v>語言談吐</c:v>
                </c:pt>
                <c:pt idx="7">
                  <c:v>專業證照</c:v>
                </c:pt>
                <c:pt idx="8">
                  <c:v>工作經驗</c:v>
                </c:pt>
                <c:pt idx="9">
                  <c:v>主修系所</c:v>
                </c:pt>
              </c:strCache>
            </c:strRef>
          </c:cat>
          <c:val>
            <c:numRef>
              <c:f>工作表1!$B$2:$B$11</c:f>
              <c:numCache>
                <c:formatCode>0.00%</c:formatCode>
                <c:ptCount val="10"/>
                <c:pt idx="0">
                  <c:v>2.1999999999999999E-2</c:v>
                </c:pt>
                <c:pt idx="1">
                  <c:v>0</c:v>
                </c:pt>
                <c:pt idx="2">
                  <c:v>6.5000000000000002E-2</c:v>
                </c:pt>
                <c:pt idx="3">
                  <c:v>6.5000000000000002E-2</c:v>
                </c:pt>
                <c:pt idx="4">
                  <c:v>6.5000000000000002E-2</c:v>
                </c:pt>
                <c:pt idx="5">
                  <c:v>0.10900000000000001</c:v>
                </c:pt>
                <c:pt idx="6">
                  <c:v>0.17400000000000002</c:v>
                </c:pt>
                <c:pt idx="7">
                  <c:v>0.21700000000000003</c:v>
                </c:pt>
                <c:pt idx="8">
                  <c:v>0.15200000000000002</c:v>
                </c:pt>
                <c:pt idx="9">
                  <c:v>0.13</c:v>
                </c:pt>
              </c:numCache>
            </c:numRef>
          </c:val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專業、科學及技術服務業</c:v>
                </c:pt>
              </c:strCache>
            </c:strRef>
          </c:tx>
          <c:dLbls>
            <c:numFmt formatCode="0.0%" sourceLinked="0"/>
            <c:txPr>
              <a:bodyPr/>
              <a:lstStyle/>
              <a:p>
                <a:pPr>
                  <a:defRPr sz="1100"/>
                </a:pPr>
                <a:endParaRPr lang="zh-TW"/>
              </a:p>
            </c:txPr>
            <c:showVal val="1"/>
          </c:dLbls>
          <c:cat>
            <c:strRef>
              <c:f>工作表1!$A$2:$A$11</c:f>
              <c:strCache>
                <c:ptCount val="10"/>
                <c:pt idx="0">
                  <c:v>其他</c:v>
                </c:pt>
                <c:pt idx="1">
                  <c:v>學業成績</c:v>
                </c:pt>
                <c:pt idx="2">
                  <c:v>外語能力</c:v>
                </c:pt>
                <c:pt idx="3">
                  <c:v>社團經驗</c:v>
                </c:pt>
                <c:pt idx="4">
                  <c:v>外觀儀容</c:v>
                </c:pt>
                <c:pt idx="5">
                  <c:v>畢業學校</c:v>
                </c:pt>
                <c:pt idx="6">
                  <c:v>語言談吐</c:v>
                </c:pt>
                <c:pt idx="7">
                  <c:v>專業證照</c:v>
                </c:pt>
                <c:pt idx="8">
                  <c:v>工作經驗</c:v>
                </c:pt>
                <c:pt idx="9">
                  <c:v>主修系所</c:v>
                </c:pt>
              </c:strCache>
            </c:strRef>
          </c:cat>
          <c:val>
            <c:numRef>
              <c:f>工作表1!$C$2:$C$11</c:f>
              <c:numCache>
                <c:formatCode>0.00%</c:formatCode>
                <c:ptCount val="10"/>
                <c:pt idx="0">
                  <c:v>2.1000000000000005E-2</c:v>
                </c:pt>
                <c:pt idx="1">
                  <c:v>2.1000000000000005E-2</c:v>
                </c:pt>
                <c:pt idx="2">
                  <c:v>2.1000000000000005E-2</c:v>
                </c:pt>
                <c:pt idx="3">
                  <c:v>2.1000000000000005E-2</c:v>
                </c:pt>
                <c:pt idx="4">
                  <c:v>0.14900000000000002</c:v>
                </c:pt>
                <c:pt idx="5">
                  <c:v>0.128</c:v>
                </c:pt>
                <c:pt idx="6">
                  <c:v>0.10600000000000001</c:v>
                </c:pt>
                <c:pt idx="7">
                  <c:v>0.128</c:v>
                </c:pt>
                <c:pt idx="8">
                  <c:v>0.14900000000000002</c:v>
                </c:pt>
                <c:pt idx="9">
                  <c:v>0.255</c:v>
                </c:pt>
              </c:numCache>
            </c:numRef>
          </c:val>
        </c:ser>
        <c:ser>
          <c:idx val="2"/>
          <c:order val="2"/>
          <c:tx>
            <c:strRef>
              <c:f>工作表1!$D$1</c:f>
              <c:strCache>
                <c:ptCount val="1"/>
                <c:pt idx="0">
                  <c:v>公共行政及國防；強制社會安全</c:v>
                </c:pt>
              </c:strCache>
            </c:strRef>
          </c:tx>
          <c:dLbls>
            <c:numFmt formatCode="0.0%" sourceLinked="0"/>
            <c:txPr>
              <a:bodyPr/>
              <a:lstStyle/>
              <a:p>
                <a:pPr>
                  <a:defRPr sz="1100"/>
                </a:pPr>
                <a:endParaRPr lang="zh-TW"/>
              </a:p>
            </c:txPr>
            <c:showVal val="1"/>
          </c:dLbls>
          <c:cat>
            <c:strRef>
              <c:f>工作表1!$A$2:$A$11</c:f>
              <c:strCache>
                <c:ptCount val="10"/>
                <c:pt idx="0">
                  <c:v>其他</c:v>
                </c:pt>
                <c:pt idx="1">
                  <c:v>學業成績</c:v>
                </c:pt>
                <c:pt idx="2">
                  <c:v>外語能力</c:v>
                </c:pt>
                <c:pt idx="3">
                  <c:v>社團經驗</c:v>
                </c:pt>
                <c:pt idx="4">
                  <c:v>外觀儀容</c:v>
                </c:pt>
                <c:pt idx="5">
                  <c:v>畢業學校</c:v>
                </c:pt>
                <c:pt idx="6">
                  <c:v>語言談吐</c:v>
                </c:pt>
                <c:pt idx="7">
                  <c:v>專業證照</c:v>
                </c:pt>
                <c:pt idx="8">
                  <c:v>工作經驗</c:v>
                </c:pt>
                <c:pt idx="9">
                  <c:v>主修系所</c:v>
                </c:pt>
              </c:strCache>
            </c:strRef>
          </c:cat>
          <c:val>
            <c:numRef>
              <c:f>工作表1!$D$2:$D$11</c:f>
              <c:numCache>
                <c:formatCode>0.00%</c:formatCode>
                <c:ptCount val="10"/>
                <c:pt idx="0">
                  <c:v>3.5999999999999997E-2</c:v>
                </c:pt>
                <c:pt idx="1">
                  <c:v>3.5999999999999997E-2</c:v>
                </c:pt>
                <c:pt idx="2">
                  <c:v>5.5000000000000007E-2</c:v>
                </c:pt>
                <c:pt idx="3">
                  <c:v>3.5999999999999997E-2</c:v>
                </c:pt>
                <c:pt idx="4">
                  <c:v>1.7999999999999999E-2</c:v>
                </c:pt>
                <c:pt idx="5">
                  <c:v>0.16400000000000001</c:v>
                </c:pt>
                <c:pt idx="6">
                  <c:v>7.3000000000000009E-2</c:v>
                </c:pt>
                <c:pt idx="7">
                  <c:v>0.14500000000000002</c:v>
                </c:pt>
                <c:pt idx="8">
                  <c:v>0.21800000000000003</c:v>
                </c:pt>
                <c:pt idx="9">
                  <c:v>0.21800000000000003</c:v>
                </c:pt>
              </c:numCache>
            </c:numRef>
          </c:val>
        </c:ser>
        <c:ser>
          <c:idx val="3"/>
          <c:order val="3"/>
          <c:tx>
            <c:strRef>
              <c:f>工作表1!$E$1</c:f>
              <c:strCache>
                <c:ptCount val="1"/>
                <c:pt idx="0">
                  <c:v>醫療保健及社會工作服務業</c:v>
                </c:pt>
              </c:strCache>
            </c:strRef>
          </c:tx>
          <c:dLbls>
            <c:numFmt formatCode="0.0%" sourceLinked="0"/>
            <c:txPr>
              <a:bodyPr/>
              <a:lstStyle/>
              <a:p>
                <a:pPr>
                  <a:defRPr sz="1100"/>
                </a:pPr>
                <a:endParaRPr lang="zh-TW"/>
              </a:p>
            </c:txPr>
            <c:showVal val="1"/>
          </c:dLbls>
          <c:cat>
            <c:strRef>
              <c:f>工作表1!$A$2:$A$11</c:f>
              <c:strCache>
                <c:ptCount val="10"/>
                <c:pt idx="0">
                  <c:v>其他</c:v>
                </c:pt>
                <c:pt idx="1">
                  <c:v>學業成績</c:v>
                </c:pt>
                <c:pt idx="2">
                  <c:v>外語能力</c:v>
                </c:pt>
                <c:pt idx="3">
                  <c:v>社團經驗</c:v>
                </c:pt>
                <c:pt idx="4">
                  <c:v>外觀儀容</c:v>
                </c:pt>
                <c:pt idx="5">
                  <c:v>畢業學校</c:v>
                </c:pt>
                <c:pt idx="6">
                  <c:v>語言談吐</c:v>
                </c:pt>
                <c:pt idx="7">
                  <c:v>專業證照</c:v>
                </c:pt>
                <c:pt idx="8">
                  <c:v>工作經驗</c:v>
                </c:pt>
                <c:pt idx="9">
                  <c:v>主修系所</c:v>
                </c:pt>
              </c:strCache>
            </c:strRef>
          </c:cat>
          <c:val>
            <c:numRef>
              <c:f>工作表1!$E$2:$E$11</c:f>
              <c:numCache>
                <c:formatCode>0.00%</c:formatCode>
                <c:ptCount val="10"/>
                <c:pt idx="0">
                  <c:v>0</c:v>
                </c:pt>
                <c:pt idx="1">
                  <c:v>2.1000000000000005E-2</c:v>
                </c:pt>
                <c:pt idx="2">
                  <c:v>2.1000000000000005E-2</c:v>
                </c:pt>
                <c:pt idx="3">
                  <c:v>6.3E-2</c:v>
                </c:pt>
                <c:pt idx="4">
                  <c:v>4.200000000000001E-2</c:v>
                </c:pt>
                <c:pt idx="5">
                  <c:v>8.3000000000000018E-2</c:v>
                </c:pt>
                <c:pt idx="6">
                  <c:v>0.10400000000000001</c:v>
                </c:pt>
                <c:pt idx="7">
                  <c:v>0.125</c:v>
                </c:pt>
                <c:pt idx="8">
                  <c:v>0.25</c:v>
                </c:pt>
                <c:pt idx="9">
                  <c:v>0.29200000000000004</c:v>
                </c:pt>
              </c:numCache>
            </c:numRef>
          </c:val>
        </c:ser>
        <c:dLbls>
          <c:showVal val="1"/>
        </c:dLbls>
        <c:axId val="91473408"/>
        <c:axId val="91474944"/>
      </c:barChart>
      <c:catAx>
        <c:axId val="91473408"/>
        <c:scaling>
          <c:orientation val="minMax"/>
        </c:scaling>
        <c:axPos val="l"/>
        <c:majorTickMark val="none"/>
        <c:tickLblPos val="nextTo"/>
        <c:txPr>
          <a:bodyPr/>
          <a:lstStyle/>
          <a:p>
            <a:pPr>
              <a:defRPr sz="1400" b="1"/>
            </a:pPr>
            <a:endParaRPr lang="zh-TW"/>
          </a:p>
        </c:txPr>
        <c:crossAx val="91474944"/>
        <c:crosses val="autoZero"/>
        <c:auto val="1"/>
        <c:lblAlgn val="ctr"/>
        <c:lblOffset val="100"/>
      </c:catAx>
      <c:valAx>
        <c:axId val="91474944"/>
        <c:scaling>
          <c:orientation val="minMax"/>
        </c:scaling>
        <c:delete val="1"/>
        <c:axPos val="b"/>
        <c:numFmt formatCode="0.00%" sourceLinked="1"/>
        <c:tickLblPos val="none"/>
        <c:crossAx val="91473408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 sz="1000"/>
          </a:pPr>
          <a:endParaRPr lang="zh-TW"/>
        </a:p>
      </c:txPr>
    </c:legend>
    <c:plotVisOnly val="1"/>
    <c:dispBlanksAs val="gap"/>
  </c:chart>
  <c:txPr>
    <a:bodyPr/>
    <a:lstStyle/>
    <a:p>
      <a:pPr>
        <a:defRPr sz="1800">
          <a:latin typeface="微軟正黑體" pitchFamily="34" charset="-120"/>
          <a:ea typeface="微軟正黑體" pitchFamily="34" charset="-120"/>
        </a:defRPr>
      </a:pPr>
      <a:endParaRPr lang="zh-TW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TW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工作表1!$B$1</c:f>
              <c:strCache>
                <c:ptCount val="1"/>
                <c:pt idx="0">
                  <c:v>小(50位以下)</c:v>
                </c:pt>
              </c:strCache>
            </c:strRef>
          </c:tx>
          <c:dLbls>
            <c:txPr>
              <a:bodyPr/>
              <a:lstStyle/>
              <a:p>
                <a:pPr>
                  <a:defRPr sz="1100"/>
                </a:pPr>
                <a:endParaRPr lang="zh-TW"/>
              </a:p>
            </c:txPr>
            <c:showVal val="1"/>
          </c:dLbls>
          <c:cat>
            <c:strRef>
              <c:f>工作表1!$A$2:$A$11</c:f>
              <c:strCache>
                <c:ptCount val="10"/>
                <c:pt idx="0">
                  <c:v>其他</c:v>
                </c:pt>
                <c:pt idx="1">
                  <c:v>學業成績</c:v>
                </c:pt>
                <c:pt idx="2">
                  <c:v>社團經驗</c:v>
                </c:pt>
                <c:pt idx="3">
                  <c:v>外語能力</c:v>
                </c:pt>
                <c:pt idx="4">
                  <c:v>外觀儀容</c:v>
                </c:pt>
                <c:pt idx="5">
                  <c:v>畢業學校</c:v>
                </c:pt>
                <c:pt idx="6">
                  <c:v>語言談吐</c:v>
                </c:pt>
                <c:pt idx="7">
                  <c:v>專業證照</c:v>
                </c:pt>
                <c:pt idx="8">
                  <c:v>工作經驗</c:v>
                </c:pt>
                <c:pt idx="9">
                  <c:v>主修系所</c:v>
                </c:pt>
              </c:strCache>
            </c:strRef>
          </c:cat>
          <c:val>
            <c:numRef>
              <c:f>工作表1!$B$2:$B$11</c:f>
              <c:numCache>
                <c:formatCode>0.00%</c:formatCode>
                <c:ptCount val="10"/>
                <c:pt idx="0">
                  <c:v>7.000000000000001E-3</c:v>
                </c:pt>
                <c:pt idx="1">
                  <c:v>4.0000000000000008E-2</c:v>
                </c:pt>
                <c:pt idx="2">
                  <c:v>4.7000000000000007E-2</c:v>
                </c:pt>
                <c:pt idx="3">
                  <c:v>2.0000000000000004E-2</c:v>
                </c:pt>
                <c:pt idx="4">
                  <c:v>0.113</c:v>
                </c:pt>
                <c:pt idx="5">
                  <c:v>0.113</c:v>
                </c:pt>
                <c:pt idx="6">
                  <c:v>0.14000000000000001</c:v>
                </c:pt>
                <c:pt idx="7">
                  <c:v>0.14700000000000002</c:v>
                </c:pt>
                <c:pt idx="8">
                  <c:v>0.17300000000000001</c:v>
                </c:pt>
                <c:pt idx="9">
                  <c:v>0.2</c:v>
                </c:pt>
              </c:numCache>
            </c:numRef>
          </c:val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大(超過500位)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dLbls>
            <c:txPr>
              <a:bodyPr/>
              <a:lstStyle/>
              <a:p>
                <a:pPr>
                  <a:defRPr sz="1100"/>
                </a:pPr>
                <a:endParaRPr lang="zh-TW"/>
              </a:p>
            </c:txPr>
            <c:showVal val="1"/>
          </c:dLbls>
          <c:cat>
            <c:strRef>
              <c:f>工作表1!$A$2:$A$11</c:f>
              <c:strCache>
                <c:ptCount val="10"/>
                <c:pt idx="0">
                  <c:v>其他</c:v>
                </c:pt>
                <c:pt idx="1">
                  <c:v>學業成績</c:v>
                </c:pt>
                <c:pt idx="2">
                  <c:v>社團經驗</c:v>
                </c:pt>
                <c:pt idx="3">
                  <c:v>外語能力</c:v>
                </c:pt>
                <c:pt idx="4">
                  <c:v>外觀儀容</c:v>
                </c:pt>
                <c:pt idx="5">
                  <c:v>畢業學校</c:v>
                </c:pt>
                <c:pt idx="6">
                  <c:v>語言談吐</c:v>
                </c:pt>
                <c:pt idx="7">
                  <c:v>專業證照</c:v>
                </c:pt>
                <c:pt idx="8">
                  <c:v>工作經驗</c:v>
                </c:pt>
                <c:pt idx="9">
                  <c:v>主修系所</c:v>
                </c:pt>
              </c:strCache>
            </c:strRef>
          </c:cat>
          <c:val>
            <c:numRef>
              <c:f>工作表1!$C$2:$C$11</c:f>
              <c:numCache>
                <c:formatCode>0.00%</c:formatCode>
                <c:ptCount val="10"/>
                <c:pt idx="0">
                  <c:v>3.9000000000000007E-2</c:v>
                </c:pt>
                <c:pt idx="1">
                  <c:v>2.5999999999999999E-2</c:v>
                </c:pt>
                <c:pt idx="2">
                  <c:v>6.5000000000000002E-2</c:v>
                </c:pt>
                <c:pt idx="3">
                  <c:v>9.1000000000000025E-2</c:v>
                </c:pt>
                <c:pt idx="4">
                  <c:v>3.9000000000000007E-2</c:v>
                </c:pt>
                <c:pt idx="5">
                  <c:v>0.14300000000000002</c:v>
                </c:pt>
                <c:pt idx="6">
                  <c:v>0.14300000000000002</c:v>
                </c:pt>
                <c:pt idx="7">
                  <c:v>0.16900000000000001</c:v>
                </c:pt>
                <c:pt idx="8">
                  <c:v>0.15600000000000003</c:v>
                </c:pt>
                <c:pt idx="9">
                  <c:v>0.13</c:v>
                </c:pt>
              </c:numCache>
            </c:numRef>
          </c:val>
        </c:ser>
        <c:dLbls>
          <c:showVal val="1"/>
        </c:dLbls>
        <c:axId val="91832704"/>
        <c:axId val="91834240"/>
      </c:barChart>
      <c:catAx>
        <c:axId val="91832704"/>
        <c:scaling>
          <c:orientation val="minMax"/>
        </c:scaling>
        <c:axPos val="l"/>
        <c:majorTickMark val="none"/>
        <c:tickLblPos val="nextTo"/>
        <c:txPr>
          <a:bodyPr/>
          <a:lstStyle/>
          <a:p>
            <a:pPr>
              <a:defRPr sz="1400" b="1"/>
            </a:pPr>
            <a:endParaRPr lang="zh-TW"/>
          </a:p>
        </c:txPr>
        <c:crossAx val="91834240"/>
        <c:crosses val="autoZero"/>
        <c:auto val="1"/>
        <c:lblAlgn val="ctr"/>
        <c:lblOffset val="100"/>
      </c:catAx>
      <c:valAx>
        <c:axId val="91834240"/>
        <c:scaling>
          <c:orientation val="minMax"/>
        </c:scaling>
        <c:delete val="1"/>
        <c:axPos val="b"/>
        <c:numFmt formatCode="0.00%" sourceLinked="1"/>
        <c:tickLblPos val="none"/>
        <c:crossAx val="9183270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66208147766190251"/>
          <c:y val="1.1216294319357771E-2"/>
          <c:w val="0.33530483327939425"/>
          <c:h val="4.1055467214657582E-2"/>
        </c:manualLayout>
      </c:layout>
      <c:txPr>
        <a:bodyPr/>
        <a:lstStyle/>
        <a:p>
          <a:pPr>
            <a:defRPr sz="1000"/>
          </a:pPr>
          <a:endParaRPr lang="zh-TW"/>
        </a:p>
      </c:txPr>
    </c:legend>
    <c:plotVisOnly val="1"/>
    <c:dispBlanksAs val="gap"/>
  </c:chart>
  <c:txPr>
    <a:bodyPr/>
    <a:lstStyle/>
    <a:p>
      <a:pPr>
        <a:defRPr sz="1800">
          <a:latin typeface="微軟正黑體" pitchFamily="34" charset="-120"/>
          <a:ea typeface="微軟正黑體" pitchFamily="34" charset="-120"/>
        </a:defRPr>
      </a:pPr>
      <a:endParaRPr lang="zh-TW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TW"/>
  <c:chart>
    <c:autoTitleDeleted val="1"/>
    <c:plotArea>
      <c:layout/>
      <c:barChart>
        <c:barDir val="bar"/>
        <c:grouping val="stacked"/>
        <c:ser>
          <c:idx val="0"/>
          <c:order val="0"/>
          <c:tx>
            <c:strRef>
              <c:f>工作表1!$B$1</c:f>
              <c:strCache>
                <c:ptCount val="1"/>
                <c:pt idx="0">
                  <c:v>百分比</c:v>
                </c:pt>
              </c:strCache>
            </c:strRef>
          </c:tx>
          <c:dLbls>
            <c:dLbl>
              <c:idx val="0"/>
              <c:layout>
                <c:manualLayout>
                  <c:x val="4.826949052444466E-2"/>
                  <c:y val="0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1100">
                      <a:solidFill>
                        <a:schemeClr val="tx1"/>
                      </a:solidFill>
                    </a:defRPr>
                  </a:pPr>
                  <a:endParaRPr lang="zh-TW"/>
                </a:p>
              </c:txPr>
              <c:dLblPos val="ctr"/>
              <c:showVal val="1"/>
            </c:dLbl>
            <c:numFmt formatCode="0.0%" sourceLinked="0"/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zh-TW"/>
              </a:p>
            </c:txPr>
            <c:dLblPos val="ctr"/>
            <c:showVal val="1"/>
          </c:dLbls>
          <c:cat>
            <c:strRef>
              <c:f>工作表1!$A$2:$A$9</c:f>
              <c:strCache>
                <c:ptCount val="8"/>
                <c:pt idx="0">
                  <c:v>其他</c:v>
                </c:pt>
                <c:pt idx="1">
                  <c:v>擁有專業證照或能力證明</c:v>
                </c:pt>
                <c:pt idx="2">
                  <c:v>基礎電腦應用技能</c:v>
                </c:pt>
                <c:pt idx="3">
                  <c:v>外語能力</c:v>
                </c:pt>
                <c:pt idx="4">
                  <c:v>瞭解產業環境與發展情形</c:v>
                </c:pt>
                <c:pt idx="5">
                  <c:v>對職涯發展充分瞭解及規劃</c:v>
                </c:pt>
                <c:pt idx="6">
                  <c:v>學習意願與可塑性</c:v>
                </c:pt>
                <c:pt idx="7">
                  <c:v>穩定性與抗壓性</c:v>
                </c:pt>
              </c:strCache>
            </c:strRef>
          </c:cat>
          <c:val>
            <c:numRef>
              <c:f>工作表1!$B$2:$B$9</c:f>
              <c:numCache>
                <c:formatCode>0.00%</c:formatCode>
                <c:ptCount val="8"/>
                <c:pt idx="0">
                  <c:v>8.0000000000000019E-3</c:v>
                </c:pt>
                <c:pt idx="1">
                  <c:v>7.6999999999999999E-2</c:v>
                </c:pt>
                <c:pt idx="2">
                  <c:v>8.0000000000000016E-2</c:v>
                </c:pt>
                <c:pt idx="3">
                  <c:v>9.3000000000000041E-2</c:v>
                </c:pt>
                <c:pt idx="4">
                  <c:v>0.14100000000000001</c:v>
                </c:pt>
                <c:pt idx="5">
                  <c:v>0.14100000000000001</c:v>
                </c:pt>
                <c:pt idx="6">
                  <c:v>0.20300000000000001</c:v>
                </c:pt>
                <c:pt idx="7">
                  <c:v>0.25600000000000001</c:v>
                </c:pt>
              </c:numCache>
            </c:numRef>
          </c:val>
        </c:ser>
        <c:dLbls>
          <c:showVal val="1"/>
        </c:dLbls>
        <c:gapWidth val="95"/>
        <c:overlap val="100"/>
        <c:axId val="97954432"/>
        <c:axId val="97957760"/>
      </c:barChart>
      <c:catAx>
        <c:axId val="97954432"/>
        <c:scaling>
          <c:orientation val="minMax"/>
        </c:scaling>
        <c:axPos val="l"/>
        <c:majorTickMark val="none"/>
        <c:tickLblPos val="nextTo"/>
        <c:txPr>
          <a:bodyPr/>
          <a:lstStyle/>
          <a:p>
            <a:pPr>
              <a:defRPr sz="1400" b="1"/>
            </a:pPr>
            <a:endParaRPr lang="zh-TW"/>
          </a:p>
        </c:txPr>
        <c:crossAx val="97957760"/>
        <c:crosses val="autoZero"/>
        <c:auto val="1"/>
        <c:lblAlgn val="ctr"/>
        <c:lblOffset val="100"/>
      </c:catAx>
      <c:valAx>
        <c:axId val="97957760"/>
        <c:scaling>
          <c:orientation val="minMax"/>
        </c:scaling>
        <c:delete val="1"/>
        <c:axPos val="b"/>
        <c:numFmt formatCode="0.00%" sourceLinked="1"/>
        <c:tickLblPos val="none"/>
        <c:crossAx val="9795443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88796347189493541"/>
          <c:y val="1.3132100309267966E-2"/>
          <c:w val="0.10286181652331028"/>
          <c:h val="4.2018102639758373E-2"/>
        </c:manualLayout>
      </c:layout>
      <c:txPr>
        <a:bodyPr/>
        <a:lstStyle/>
        <a:p>
          <a:pPr>
            <a:defRPr sz="1100"/>
          </a:pPr>
          <a:endParaRPr lang="zh-TW"/>
        </a:p>
      </c:txPr>
    </c:legend>
    <c:plotVisOnly val="1"/>
    <c:dispBlanksAs val="gap"/>
  </c:chart>
  <c:txPr>
    <a:bodyPr/>
    <a:lstStyle/>
    <a:p>
      <a:pPr>
        <a:defRPr sz="1800">
          <a:latin typeface="微軟正黑體" pitchFamily="34" charset="-120"/>
          <a:ea typeface="微軟正黑體" pitchFamily="34" charset="-120"/>
        </a:defRPr>
      </a:pPr>
      <a:endParaRPr lang="zh-TW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TW"/>
  <c:chart>
    <c:autoTitleDeleted val="1"/>
    <c:plotArea>
      <c:layout>
        <c:manualLayout>
          <c:layoutTarget val="inner"/>
          <c:xMode val="edge"/>
          <c:yMode val="edge"/>
          <c:x val="0.33276044524794673"/>
          <c:y val="9.9545112271476055E-2"/>
          <c:w val="0.64764296671862509"/>
          <c:h val="0.86126171166166721"/>
        </c:manualLayout>
      </c:layout>
      <c:barChart>
        <c:barDir val="bar"/>
        <c:grouping val="clustered"/>
        <c:ser>
          <c:idx val="0"/>
          <c:order val="0"/>
          <c:tx>
            <c:strRef>
              <c:f>工作表1!$B$1</c:f>
              <c:strCache>
                <c:ptCount val="1"/>
                <c:pt idx="0">
                  <c:v>金融及保險業</c:v>
                </c:pt>
              </c:strCache>
            </c:strRef>
          </c:tx>
          <c:dLbls>
            <c:numFmt formatCode="0.0%" sourceLinked="0"/>
            <c:txPr>
              <a:bodyPr/>
              <a:lstStyle/>
              <a:p>
                <a:pPr>
                  <a:defRPr sz="1100"/>
                </a:pPr>
                <a:endParaRPr lang="zh-TW"/>
              </a:p>
            </c:txPr>
            <c:showVal val="1"/>
          </c:dLbls>
          <c:cat>
            <c:strRef>
              <c:f>工作表1!$A$2:$A$9</c:f>
              <c:strCache>
                <c:ptCount val="8"/>
                <c:pt idx="0">
                  <c:v>其他</c:v>
                </c:pt>
                <c:pt idx="1">
                  <c:v>外語能力</c:v>
                </c:pt>
                <c:pt idx="2">
                  <c:v>基礎電腦應用技能</c:v>
                </c:pt>
                <c:pt idx="3">
                  <c:v>對職涯發展充分瞭解及規劃</c:v>
                </c:pt>
                <c:pt idx="4">
                  <c:v>擁有專業證照或能力證明</c:v>
                </c:pt>
                <c:pt idx="5">
                  <c:v>瞭解產業環境與發展情形</c:v>
                </c:pt>
                <c:pt idx="6">
                  <c:v>學習意願與可塑性</c:v>
                </c:pt>
                <c:pt idx="7">
                  <c:v>穩定性與抗壓性</c:v>
                </c:pt>
              </c:strCache>
            </c:strRef>
          </c:cat>
          <c:val>
            <c:numRef>
              <c:f>工作表1!$B$2:$B$9</c:f>
              <c:numCache>
                <c:formatCode>0.00%</c:formatCode>
                <c:ptCount val="8"/>
                <c:pt idx="0">
                  <c:v>1.9000000000000003E-2</c:v>
                </c:pt>
                <c:pt idx="1">
                  <c:v>9.6000000000000002E-2</c:v>
                </c:pt>
                <c:pt idx="2">
                  <c:v>5.8000000000000003E-2</c:v>
                </c:pt>
                <c:pt idx="3">
                  <c:v>0.13500000000000001</c:v>
                </c:pt>
                <c:pt idx="4">
                  <c:v>0.192</c:v>
                </c:pt>
                <c:pt idx="5">
                  <c:v>0.115</c:v>
                </c:pt>
                <c:pt idx="6">
                  <c:v>0.15400000000000003</c:v>
                </c:pt>
                <c:pt idx="7">
                  <c:v>0.23100000000000001</c:v>
                </c:pt>
              </c:numCache>
            </c:numRef>
          </c:val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專業、科學及技術服務業</c:v>
                </c:pt>
              </c:strCache>
            </c:strRef>
          </c:tx>
          <c:dLbls>
            <c:numFmt formatCode="0.0%" sourceLinked="0"/>
            <c:txPr>
              <a:bodyPr/>
              <a:lstStyle/>
              <a:p>
                <a:pPr>
                  <a:defRPr sz="1100"/>
                </a:pPr>
                <a:endParaRPr lang="zh-TW"/>
              </a:p>
            </c:txPr>
            <c:showVal val="1"/>
          </c:dLbls>
          <c:cat>
            <c:strRef>
              <c:f>工作表1!$A$2:$A$9</c:f>
              <c:strCache>
                <c:ptCount val="8"/>
                <c:pt idx="0">
                  <c:v>其他</c:v>
                </c:pt>
                <c:pt idx="1">
                  <c:v>外語能力</c:v>
                </c:pt>
                <c:pt idx="2">
                  <c:v>基礎電腦應用技能</c:v>
                </c:pt>
                <c:pt idx="3">
                  <c:v>對職涯發展充分瞭解及規劃</c:v>
                </c:pt>
                <c:pt idx="4">
                  <c:v>擁有專業證照或能力證明</c:v>
                </c:pt>
                <c:pt idx="5">
                  <c:v>瞭解產業環境與發展情形</c:v>
                </c:pt>
                <c:pt idx="6">
                  <c:v>學習意願與可塑性</c:v>
                </c:pt>
                <c:pt idx="7">
                  <c:v>穩定性與抗壓性</c:v>
                </c:pt>
              </c:strCache>
            </c:strRef>
          </c:cat>
          <c:val>
            <c:numRef>
              <c:f>工作表1!$C$2:$C$9</c:f>
              <c:numCache>
                <c:formatCode>0.00%</c:formatCode>
                <c:ptCount val="8"/>
                <c:pt idx="0">
                  <c:v>2.5999999999999999E-2</c:v>
                </c:pt>
                <c:pt idx="1">
                  <c:v>0.10500000000000001</c:v>
                </c:pt>
                <c:pt idx="2">
                  <c:v>7.9000000000000015E-2</c:v>
                </c:pt>
                <c:pt idx="3">
                  <c:v>0.15800000000000003</c:v>
                </c:pt>
                <c:pt idx="4">
                  <c:v>2.5999999999999999E-2</c:v>
                </c:pt>
                <c:pt idx="5">
                  <c:v>0.23700000000000002</c:v>
                </c:pt>
                <c:pt idx="6">
                  <c:v>0.18400000000000002</c:v>
                </c:pt>
                <c:pt idx="7">
                  <c:v>0.18400000000000002</c:v>
                </c:pt>
              </c:numCache>
            </c:numRef>
          </c:val>
        </c:ser>
        <c:ser>
          <c:idx val="2"/>
          <c:order val="2"/>
          <c:tx>
            <c:strRef>
              <c:f>工作表1!$D$1</c:f>
              <c:strCache>
                <c:ptCount val="1"/>
                <c:pt idx="0">
                  <c:v>公共行政及國防；強制社會安全</c:v>
                </c:pt>
              </c:strCache>
            </c:strRef>
          </c:tx>
          <c:dLbls>
            <c:numFmt formatCode="0.0%" sourceLinked="0"/>
            <c:txPr>
              <a:bodyPr/>
              <a:lstStyle/>
              <a:p>
                <a:pPr>
                  <a:defRPr sz="1100"/>
                </a:pPr>
                <a:endParaRPr lang="zh-TW"/>
              </a:p>
            </c:txPr>
            <c:showVal val="1"/>
          </c:dLbls>
          <c:cat>
            <c:strRef>
              <c:f>工作表1!$A$2:$A$9</c:f>
              <c:strCache>
                <c:ptCount val="8"/>
                <c:pt idx="0">
                  <c:v>其他</c:v>
                </c:pt>
                <c:pt idx="1">
                  <c:v>外語能力</c:v>
                </c:pt>
                <c:pt idx="2">
                  <c:v>基礎電腦應用技能</c:v>
                </c:pt>
                <c:pt idx="3">
                  <c:v>對職涯發展充分瞭解及規劃</c:v>
                </c:pt>
                <c:pt idx="4">
                  <c:v>擁有專業證照或能力證明</c:v>
                </c:pt>
                <c:pt idx="5">
                  <c:v>瞭解產業環境與發展情形</c:v>
                </c:pt>
                <c:pt idx="6">
                  <c:v>學習意願與可塑性</c:v>
                </c:pt>
                <c:pt idx="7">
                  <c:v>穩定性與抗壓性</c:v>
                </c:pt>
              </c:strCache>
            </c:strRef>
          </c:cat>
          <c:val>
            <c:numRef>
              <c:f>工作表1!$D$2:$D$9</c:f>
              <c:numCache>
                <c:formatCode>0.00%</c:formatCode>
                <c:ptCount val="8"/>
                <c:pt idx="0">
                  <c:v>0</c:v>
                </c:pt>
                <c:pt idx="1">
                  <c:v>6.900000000000002E-2</c:v>
                </c:pt>
                <c:pt idx="2">
                  <c:v>6.900000000000002E-2</c:v>
                </c:pt>
                <c:pt idx="3">
                  <c:v>0.18100000000000002</c:v>
                </c:pt>
                <c:pt idx="4">
                  <c:v>8.3000000000000018E-2</c:v>
                </c:pt>
                <c:pt idx="5">
                  <c:v>0.111</c:v>
                </c:pt>
                <c:pt idx="6">
                  <c:v>0.20800000000000002</c:v>
                </c:pt>
                <c:pt idx="7">
                  <c:v>0.27800000000000002</c:v>
                </c:pt>
              </c:numCache>
            </c:numRef>
          </c:val>
        </c:ser>
        <c:ser>
          <c:idx val="3"/>
          <c:order val="3"/>
          <c:tx>
            <c:strRef>
              <c:f>工作表1!$E$1</c:f>
              <c:strCache>
                <c:ptCount val="1"/>
                <c:pt idx="0">
                  <c:v>醫療保健及社會工作服務業</c:v>
                </c:pt>
              </c:strCache>
            </c:strRef>
          </c:tx>
          <c:dLbls>
            <c:numFmt formatCode="0.0%" sourceLinked="0"/>
            <c:txPr>
              <a:bodyPr/>
              <a:lstStyle/>
              <a:p>
                <a:pPr>
                  <a:defRPr sz="1100"/>
                </a:pPr>
                <a:endParaRPr lang="zh-TW"/>
              </a:p>
            </c:txPr>
            <c:showVal val="1"/>
          </c:dLbls>
          <c:cat>
            <c:strRef>
              <c:f>工作表1!$A$2:$A$9</c:f>
              <c:strCache>
                <c:ptCount val="8"/>
                <c:pt idx="0">
                  <c:v>其他</c:v>
                </c:pt>
                <c:pt idx="1">
                  <c:v>外語能力</c:v>
                </c:pt>
                <c:pt idx="2">
                  <c:v>基礎電腦應用技能</c:v>
                </c:pt>
                <c:pt idx="3">
                  <c:v>對職涯發展充分瞭解及規劃</c:v>
                </c:pt>
                <c:pt idx="4">
                  <c:v>擁有專業證照或能力證明</c:v>
                </c:pt>
                <c:pt idx="5">
                  <c:v>瞭解產業環境與發展情形</c:v>
                </c:pt>
                <c:pt idx="6">
                  <c:v>學習意願與可塑性</c:v>
                </c:pt>
                <c:pt idx="7">
                  <c:v>穩定性與抗壓性</c:v>
                </c:pt>
              </c:strCache>
            </c:strRef>
          </c:cat>
          <c:val>
            <c:numRef>
              <c:f>工作表1!$E$2:$E$9</c:f>
              <c:numCache>
                <c:formatCode>0.00%</c:formatCode>
                <c:ptCount val="8"/>
                <c:pt idx="0">
                  <c:v>0</c:v>
                </c:pt>
                <c:pt idx="1">
                  <c:v>5.3000000000000005E-2</c:v>
                </c:pt>
                <c:pt idx="2">
                  <c:v>0.13200000000000001</c:v>
                </c:pt>
                <c:pt idx="3">
                  <c:v>0.13200000000000001</c:v>
                </c:pt>
                <c:pt idx="4">
                  <c:v>5.3000000000000005E-2</c:v>
                </c:pt>
                <c:pt idx="5">
                  <c:v>7.9000000000000015E-2</c:v>
                </c:pt>
                <c:pt idx="6">
                  <c:v>0.23700000000000002</c:v>
                </c:pt>
                <c:pt idx="7">
                  <c:v>0.31600000000000006</c:v>
                </c:pt>
              </c:numCache>
            </c:numRef>
          </c:val>
        </c:ser>
        <c:dLbls>
          <c:showVal val="1"/>
        </c:dLbls>
        <c:axId val="98400512"/>
        <c:axId val="98414592"/>
      </c:barChart>
      <c:catAx>
        <c:axId val="98400512"/>
        <c:scaling>
          <c:orientation val="minMax"/>
        </c:scaling>
        <c:axPos val="l"/>
        <c:majorTickMark val="none"/>
        <c:tickLblPos val="nextTo"/>
        <c:txPr>
          <a:bodyPr/>
          <a:lstStyle/>
          <a:p>
            <a:pPr>
              <a:defRPr sz="1400" b="1"/>
            </a:pPr>
            <a:endParaRPr lang="zh-TW"/>
          </a:p>
        </c:txPr>
        <c:crossAx val="98414592"/>
        <c:crosses val="autoZero"/>
        <c:auto val="1"/>
        <c:lblAlgn val="ctr"/>
        <c:lblOffset val="100"/>
      </c:catAx>
      <c:valAx>
        <c:axId val="98414592"/>
        <c:scaling>
          <c:orientation val="minMax"/>
        </c:scaling>
        <c:delete val="1"/>
        <c:axPos val="b"/>
        <c:numFmt formatCode="0.00%" sourceLinked="1"/>
        <c:tickLblPos val="none"/>
        <c:crossAx val="9840051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2.0468825573813916E-2"/>
          <c:y val="3.4547858879877553E-2"/>
          <c:w val="0.5956347162324277"/>
          <c:h val="8.7031996444839471E-2"/>
        </c:manualLayout>
      </c:layout>
      <c:txPr>
        <a:bodyPr/>
        <a:lstStyle/>
        <a:p>
          <a:pPr>
            <a:defRPr sz="1100"/>
          </a:pPr>
          <a:endParaRPr lang="zh-TW"/>
        </a:p>
      </c:txPr>
    </c:legend>
    <c:plotVisOnly val="1"/>
    <c:dispBlanksAs val="gap"/>
  </c:chart>
  <c:txPr>
    <a:bodyPr/>
    <a:lstStyle/>
    <a:p>
      <a:pPr>
        <a:defRPr sz="1800">
          <a:latin typeface="微軟正黑體" pitchFamily="34" charset="-120"/>
          <a:ea typeface="微軟正黑體" pitchFamily="34" charset="-120"/>
        </a:defRPr>
      </a:pPr>
      <a:endParaRPr lang="zh-TW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96D2F8-EDCF-429C-A4C4-5CB8DB6D953E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zh-TW" altLang="en-US"/>
        </a:p>
      </dgm:t>
    </dgm:pt>
    <dgm:pt modelId="{B757292B-2C54-43F0-958E-B747AE1CBCFE}">
      <dgm:prSet phldrT="[文字]" custT="1"/>
      <dgm:spPr/>
      <dgm:t>
        <a:bodyPr/>
        <a:lstStyle/>
        <a:p>
          <a:pPr algn="ctr"/>
          <a:r>
            <a:rPr lang="zh-TW" altLang="en-US" sz="1600" b="1" dirty="0" smtClean="0">
              <a:latin typeface="微軟正黑體" pitchFamily="34" charset="-120"/>
              <a:ea typeface="微軟正黑體" pitchFamily="34" charset="-120"/>
            </a:rPr>
            <a:t>於其他學校畢業生沒有太大差別 </a:t>
          </a:r>
          <a:endParaRPr lang="zh-TW" altLang="en-US" sz="1600" b="1" dirty="0">
            <a:latin typeface="微軟正黑體" pitchFamily="34" charset="-120"/>
            <a:ea typeface="微軟正黑體" pitchFamily="34" charset="-120"/>
          </a:endParaRPr>
        </a:p>
      </dgm:t>
    </dgm:pt>
    <dgm:pt modelId="{DDACD6AA-18DE-4471-94D4-63E804D355AF}" type="parTrans" cxnId="{9079436E-C842-469A-9C0E-FDAA9ECC67B2}">
      <dgm:prSet/>
      <dgm:spPr/>
      <dgm:t>
        <a:bodyPr/>
        <a:lstStyle/>
        <a:p>
          <a:pPr algn="ctr"/>
          <a:endParaRPr lang="zh-TW" altLang="en-US" sz="1600" b="1">
            <a:latin typeface="微軟正黑體" pitchFamily="34" charset="-120"/>
            <a:ea typeface="微軟正黑體" pitchFamily="34" charset="-120"/>
          </a:endParaRPr>
        </a:p>
      </dgm:t>
    </dgm:pt>
    <dgm:pt modelId="{C577BDA8-0B1F-4946-9528-B4EA4B4A9E29}" type="sibTrans" cxnId="{9079436E-C842-469A-9C0E-FDAA9ECC67B2}">
      <dgm:prSet/>
      <dgm:spPr/>
      <dgm:t>
        <a:bodyPr/>
        <a:lstStyle/>
        <a:p>
          <a:pPr algn="ctr"/>
          <a:endParaRPr lang="zh-TW" altLang="en-US" sz="1600" b="1">
            <a:latin typeface="微軟正黑體" pitchFamily="34" charset="-120"/>
            <a:ea typeface="微軟正黑體" pitchFamily="34" charset="-120"/>
          </a:endParaRPr>
        </a:p>
      </dgm:t>
    </dgm:pt>
    <dgm:pt modelId="{6FE9E224-5640-4926-B165-B12C953216E7}">
      <dgm:prSet phldrT="[文字]" custT="1"/>
      <dgm:spPr/>
      <dgm:t>
        <a:bodyPr/>
        <a:lstStyle/>
        <a:p>
          <a:pPr algn="ctr"/>
          <a:r>
            <a:rPr lang="zh-TW" altLang="en-US" sz="1600" b="1" dirty="0" smtClean="0">
              <a:latin typeface="微軟正黑體" pitchFamily="34" charset="-120"/>
              <a:ea typeface="微軟正黑體" pitchFamily="34" charset="-120"/>
            </a:rPr>
            <a:t>語言能力較好</a:t>
          </a:r>
          <a:endParaRPr lang="zh-TW" altLang="en-US" sz="1600" b="1" dirty="0">
            <a:latin typeface="微軟正黑體" pitchFamily="34" charset="-120"/>
            <a:ea typeface="微軟正黑體" pitchFamily="34" charset="-120"/>
          </a:endParaRPr>
        </a:p>
      </dgm:t>
    </dgm:pt>
    <dgm:pt modelId="{212EED44-36C6-4174-A9B4-F7B0B9D4887A}" type="parTrans" cxnId="{BE1A6C37-43BF-45E7-8C63-BA5212E65FAE}">
      <dgm:prSet/>
      <dgm:spPr/>
      <dgm:t>
        <a:bodyPr/>
        <a:lstStyle/>
        <a:p>
          <a:pPr algn="ctr"/>
          <a:endParaRPr lang="zh-TW" altLang="en-US" sz="1600" b="1">
            <a:latin typeface="微軟正黑體" pitchFamily="34" charset="-120"/>
            <a:ea typeface="微軟正黑體" pitchFamily="34" charset="-120"/>
          </a:endParaRPr>
        </a:p>
      </dgm:t>
    </dgm:pt>
    <dgm:pt modelId="{275D7694-D8BC-4613-B5B6-B25C50CA54FC}" type="sibTrans" cxnId="{BE1A6C37-43BF-45E7-8C63-BA5212E65FAE}">
      <dgm:prSet/>
      <dgm:spPr/>
      <dgm:t>
        <a:bodyPr/>
        <a:lstStyle/>
        <a:p>
          <a:pPr algn="ctr"/>
          <a:endParaRPr lang="zh-TW" altLang="en-US" sz="1600" b="1">
            <a:latin typeface="微軟正黑體" pitchFamily="34" charset="-120"/>
            <a:ea typeface="微軟正黑體" pitchFamily="34" charset="-120"/>
          </a:endParaRPr>
        </a:p>
      </dgm:t>
    </dgm:pt>
    <dgm:pt modelId="{CB2902DF-68A3-40CD-9777-665D76FC7FB6}">
      <dgm:prSet phldrT="[文字]" custT="1"/>
      <dgm:spPr/>
      <dgm:t>
        <a:bodyPr/>
        <a:lstStyle/>
        <a:p>
          <a:pPr algn="ctr"/>
          <a:r>
            <a:rPr lang="zh-TW" altLang="en-US" sz="1600" b="1" dirty="0" smtClean="0">
              <a:latin typeface="微軟正黑體" pitchFamily="34" charset="-120"/>
              <a:ea typeface="微軟正黑體" pitchFamily="34" charset="-120"/>
            </a:rPr>
            <a:t>跟其他學校畢業生比較沒有差別</a:t>
          </a:r>
          <a:endParaRPr lang="zh-TW" altLang="en-US" sz="1600" b="1" dirty="0">
            <a:latin typeface="微軟正黑體" pitchFamily="34" charset="-120"/>
            <a:ea typeface="微軟正黑體" pitchFamily="34" charset="-120"/>
          </a:endParaRPr>
        </a:p>
      </dgm:t>
    </dgm:pt>
    <dgm:pt modelId="{5A1CD29A-056E-4BE7-A851-D1EDB07B32A4}" type="parTrans" cxnId="{F33F0550-784F-4F76-A32B-7329D2F0EF36}">
      <dgm:prSet/>
      <dgm:spPr/>
      <dgm:t>
        <a:bodyPr/>
        <a:lstStyle/>
        <a:p>
          <a:pPr algn="ctr"/>
          <a:endParaRPr lang="zh-TW" altLang="en-US" sz="1600" b="1">
            <a:latin typeface="微軟正黑體" pitchFamily="34" charset="-120"/>
            <a:ea typeface="微軟正黑體" pitchFamily="34" charset="-120"/>
          </a:endParaRPr>
        </a:p>
      </dgm:t>
    </dgm:pt>
    <dgm:pt modelId="{76E22F4D-4B9F-410A-B266-930290D142D9}" type="sibTrans" cxnId="{F33F0550-784F-4F76-A32B-7329D2F0EF36}">
      <dgm:prSet/>
      <dgm:spPr/>
      <dgm:t>
        <a:bodyPr/>
        <a:lstStyle/>
        <a:p>
          <a:pPr algn="ctr"/>
          <a:endParaRPr lang="zh-TW" altLang="en-US" sz="1600" b="1">
            <a:latin typeface="微軟正黑體" pitchFamily="34" charset="-120"/>
            <a:ea typeface="微軟正黑體" pitchFamily="34" charset="-120"/>
          </a:endParaRPr>
        </a:p>
      </dgm:t>
    </dgm:pt>
    <dgm:pt modelId="{398B8204-D9B9-46E1-A52F-A790F693625F}">
      <dgm:prSet phldrT="[文字]" custT="1"/>
      <dgm:spPr/>
      <dgm:t>
        <a:bodyPr/>
        <a:lstStyle/>
        <a:p>
          <a:pPr algn="ctr"/>
          <a:r>
            <a:rPr lang="zh-TW" altLang="en-US" sz="1600" b="1" dirty="0" smtClean="0">
              <a:latin typeface="微軟正黑體" pitchFamily="34" charset="-120"/>
              <a:ea typeface="微軟正黑體" pitchFamily="34" charset="-120"/>
            </a:rPr>
            <a:t>本校畢業生沒有特別的優勢 </a:t>
          </a:r>
          <a:endParaRPr lang="zh-TW" altLang="en-US" sz="1600" b="1" dirty="0">
            <a:latin typeface="微軟正黑體" pitchFamily="34" charset="-120"/>
            <a:ea typeface="微軟正黑體" pitchFamily="34" charset="-120"/>
          </a:endParaRPr>
        </a:p>
      </dgm:t>
    </dgm:pt>
    <dgm:pt modelId="{A18C3415-A5E6-477F-B1A2-E3A59C142824}" type="parTrans" cxnId="{2A1C73EC-48DF-465A-8097-C16665D07B6D}">
      <dgm:prSet/>
      <dgm:spPr/>
      <dgm:t>
        <a:bodyPr/>
        <a:lstStyle/>
        <a:p>
          <a:pPr algn="ctr"/>
          <a:endParaRPr lang="zh-TW" altLang="en-US" sz="1600" b="1">
            <a:latin typeface="微軟正黑體" pitchFamily="34" charset="-120"/>
            <a:ea typeface="微軟正黑體" pitchFamily="34" charset="-120"/>
          </a:endParaRPr>
        </a:p>
      </dgm:t>
    </dgm:pt>
    <dgm:pt modelId="{BA6C17F9-7B3E-4392-A575-E8576A14AE68}" type="sibTrans" cxnId="{2A1C73EC-48DF-465A-8097-C16665D07B6D}">
      <dgm:prSet/>
      <dgm:spPr/>
      <dgm:t>
        <a:bodyPr/>
        <a:lstStyle/>
        <a:p>
          <a:pPr algn="ctr"/>
          <a:endParaRPr lang="zh-TW" altLang="en-US" sz="1600" b="1">
            <a:latin typeface="微軟正黑體" pitchFamily="34" charset="-120"/>
            <a:ea typeface="微軟正黑體" pitchFamily="34" charset="-120"/>
          </a:endParaRPr>
        </a:p>
      </dgm:t>
    </dgm:pt>
    <dgm:pt modelId="{A912ED47-02EE-488E-BF4D-F9B48E8FEA8B}">
      <dgm:prSet phldrT="[文字]" custT="1"/>
      <dgm:spPr/>
      <dgm:t>
        <a:bodyPr/>
        <a:lstStyle/>
        <a:p>
          <a:pPr algn="ctr"/>
          <a:r>
            <a:rPr lang="zh-TW" altLang="en-US" sz="1600" b="1" dirty="0" smtClean="0">
              <a:latin typeface="微軟正黑體" pitchFamily="34" charset="-120"/>
              <a:ea typeface="微軟正黑體" pitchFamily="34" charset="-120"/>
            </a:rPr>
            <a:t>學習能力較好</a:t>
          </a:r>
          <a:endParaRPr lang="zh-TW" altLang="en-US" sz="1600" b="1" dirty="0">
            <a:latin typeface="微軟正黑體" pitchFamily="34" charset="-120"/>
            <a:ea typeface="微軟正黑體" pitchFamily="34" charset="-120"/>
          </a:endParaRPr>
        </a:p>
      </dgm:t>
    </dgm:pt>
    <dgm:pt modelId="{322BB55E-FA52-4112-82BA-EFE54F94C1E6}" type="parTrans" cxnId="{55124F48-D565-4E86-97C2-41672B64FB11}">
      <dgm:prSet/>
      <dgm:spPr/>
      <dgm:t>
        <a:bodyPr/>
        <a:lstStyle/>
        <a:p>
          <a:pPr algn="ctr"/>
          <a:endParaRPr lang="zh-TW" altLang="en-US" sz="1600" b="1">
            <a:latin typeface="微軟正黑體" pitchFamily="34" charset="-120"/>
            <a:ea typeface="微軟正黑體" pitchFamily="34" charset="-120"/>
          </a:endParaRPr>
        </a:p>
      </dgm:t>
    </dgm:pt>
    <dgm:pt modelId="{75864F10-B4FB-41B1-B040-844E4ABD246C}" type="sibTrans" cxnId="{55124F48-D565-4E86-97C2-41672B64FB11}">
      <dgm:prSet/>
      <dgm:spPr/>
      <dgm:t>
        <a:bodyPr/>
        <a:lstStyle/>
        <a:p>
          <a:pPr algn="ctr"/>
          <a:endParaRPr lang="zh-TW" altLang="en-US" sz="1600" b="1">
            <a:latin typeface="微軟正黑體" pitchFamily="34" charset="-120"/>
            <a:ea typeface="微軟正黑體" pitchFamily="34" charset="-120"/>
          </a:endParaRPr>
        </a:p>
      </dgm:t>
    </dgm:pt>
    <dgm:pt modelId="{67C8BF8D-CE86-4ECC-A447-46A03E197FE3}" type="pres">
      <dgm:prSet presAssocID="{BA96D2F8-EDCF-429C-A4C4-5CB8DB6D953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F738E9B8-83C3-4439-B139-CFC35CD993C1}" type="pres">
      <dgm:prSet presAssocID="{B757292B-2C54-43F0-958E-B747AE1CBCFE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1656D72-8073-4946-8254-A292E6DD0F53}" type="pres">
      <dgm:prSet presAssocID="{C577BDA8-0B1F-4946-9528-B4EA4B4A9E29}" presName="spacer" presStyleCnt="0"/>
      <dgm:spPr/>
      <dgm:t>
        <a:bodyPr/>
        <a:lstStyle/>
        <a:p>
          <a:endParaRPr lang="zh-TW" altLang="en-US"/>
        </a:p>
      </dgm:t>
    </dgm:pt>
    <dgm:pt modelId="{E6140A6A-BA7E-42E3-A730-9553452C508D}" type="pres">
      <dgm:prSet presAssocID="{6FE9E224-5640-4926-B165-B12C953216E7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1DAAA90-8786-493A-91BA-7A5D32A5F902}" type="pres">
      <dgm:prSet presAssocID="{275D7694-D8BC-4613-B5B6-B25C50CA54FC}" presName="spacer" presStyleCnt="0"/>
      <dgm:spPr/>
      <dgm:t>
        <a:bodyPr/>
        <a:lstStyle/>
        <a:p>
          <a:endParaRPr lang="zh-TW" altLang="en-US"/>
        </a:p>
      </dgm:t>
    </dgm:pt>
    <dgm:pt modelId="{7A286523-D94A-4386-8FA8-77F6D782206D}" type="pres">
      <dgm:prSet presAssocID="{CB2902DF-68A3-40CD-9777-665D76FC7FB6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771C886-3D57-4B1C-A873-30B5C23BF96F}" type="pres">
      <dgm:prSet presAssocID="{76E22F4D-4B9F-410A-B266-930290D142D9}" presName="spacer" presStyleCnt="0"/>
      <dgm:spPr/>
      <dgm:t>
        <a:bodyPr/>
        <a:lstStyle/>
        <a:p>
          <a:endParaRPr lang="zh-TW" altLang="en-US"/>
        </a:p>
      </dgm:t>
    </dgm:pt>
    <dgm:pt modelId="{3A9FAEA8-CB60-447C-BF40-58B11400A0C5}" type="pres">
      <dgm:prSet presAssocID="{398B8204-D9B9-46E1-A52F-A790F693625F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C550C0D-D17C-4C06-95D6-844FDF970DB3}" type="pres">
      <dgm:prSet presAssocID="{BA6C17F9-7B3E-4392-A575-E8576A14AE68}" presName="spacer" presStyleCnt="0"/>
      <dgm:spPr/>
      <dgm:t>
        <a:bodyPr/>
        <a:lstStyle/>
        <a:p>
          <a:endParaRPr lang="zh-TW" altLang="en-US"/>
        </a:p>
      </dgm:t>
    </dgm:pt>
    <dgm:pt modelId="{3FC141C1-38C7-4EDA-85B3-9A4F027A78E0}" type="pres">
      <dgm:prSet presAssocID="{A912ED47-02EE-488E-BF4D-F9B48E8FEA8B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F33F0550-784F-4F76-A32B-7329D2F0EF36}" srcId="{BA96D2F8-EDCF-429C-A4C4-5CB8DB6D953E}" destId="{CB2902DF-68A3-40CD-9777-665D76FC7FB6}" srcOrd="2" destOrd="0" parTransId="{5A1CD29A-056E-4BE7-A851-D1EDB07B32A4}" sibTransId="{76E22F4D-4B9F-410A-B266-930290D142D9}"/>
    <dgm:cxn modelId="{8992BC3C-ADDF-46D8-B375-DB9684455352}" type="presOf" srcId="{BA96D2F8-EDCF-429C-A4C4-5CB8DB6D953E}" destId="{67C8BF8D-CE86-4ECC-A447-46A03E197FE3}" srcOrd="0" destOrd="0" presId="urn:microsoft.com/office/officeart/2005/8/layout/vList2"/>
    <dgm:cxn modelId="{39FD2D95-F61E-46A6-97F5-7235F069C51A}" type="presOf" srcId="{B757292B-2C54-43F0-958E-B747AE1CBCFE}" destId="{F738E9B8-83C3-4439-B139-CFC35CD993C1}" srcOrd="0" destOrd="0" presId="urn:microsoft.com/office/officeart/2005/8/layout/vList2"/>
    <dgm:cxn modelId="{55124F48-D565-4E86-97C2-41672B64FB11}" srcId="{BA96D2F8-EDCF-429C-A4C4-5CB8DB6D953E}" destId="{A912ED47-02EE-488E-BF4D-F9B48E8FEA8B}" srcOrd="4" destOrd="0" parTransId="{322BB55E-FA52-4112-82BA-EFE54F94C1E6}" sibTransId="{75864F10-B4FB-41B1-B040-844E4ABD246C}"/>
    <dgm:cxn modelId="{21541306-380A-4BFC-A534-E1A798EAAF01}" type="presOf" srcId="{CB2902DF-68A3-40CD-9777-665D76FC7FB6}" destId="{7A286523-D94A-4386-8FA8-77F6D782206D}" srcOrd="0" destOrd="0" presId="urn:microsoft.com/office/officeart/2005/8/layout/vList2"/>
    <dgm:cxn modelId="{BF869383-C297-4108-9462-2E758F24B34E}" type="presOf" srcId="{398B8204-D9B9-46E1-A52F-A790F693625F}" destId="{3A9FAEA8-CB60-447C-BF40-58B11400A0C5}" srcOrd="0" destOrd="0" presId="urn:microsoft.com/office/officeart/2005/8/layout/vList2"/>
    <dgm:cxn modelId="{A358A6E8-7E83-4E23-A554-4614E28B6EBD}" type="presOf" srcId="{A912ED47-02EE-488E-BF4D-F9B48E8FEA8B}" destId="{3FC141C1-38C7-4EDA-85B3-9A4F027A78E0}" srcOrd="0" destOrd="0" presId="urn:microsoft.com/office/officeart/2005/8/layout/vList2"/>
    <dgm:cxn modelId="{2A1C73EC-48DF-465A-8097-C16665D07B6D}" srcId="{BA96D2F8-EDCF-429C-A4C4-5CB8DB6D953E}" destId="{398B8204-D9B9-46E1-A52F-A790F693625F}" srcOrd="3" destOrd="0" parTransId="{A18C3415-A5E6-477F-B1A2-E3A59C142824}" sibTransId="{BA6C17F9-7B3E-4392-A575-E8576A14AE68}"/>
    <dgm:cxn modelId="{BE1A6C37-43BF-45E7-8C63-BA5212E65FAE}" srcId="{BA96D2F8-EDCF-429C-A4C4-5CB8DB6D953E}" destId="{6FE9E224-5640-4926-B165-B12C953216E7}" srcOrd="1" destOrd="0" parTransId="{212EED44-36C6-4174-A9B4-F7B0B9D4887A}" sibTransId="{275D7694-D8BC-4613-B5B6-B25C50CA54FC}"/>
    <dgm:cxn modelId="{9079436E-C842-469A-9C0E-FDAA9ECC67B2}" srcId="{BA96D2F8-EDCF-429C-A4C4-5CB8DB6D953E}" destId="{B757292B-2C54-43F0-958E-B747AE1CBCFE}" srcOrd="0" destOrd="0" parTransId="{DDACD6AA-18DE-4471-94D4-63E804D355AF}" sibTransId="{C577BDA8-0B1F-4946-9528-B4EA4B4A9E29}"/>
    <dgm:cxn modelId="{C8ECEEB3-A920-4FAD-940D-77F258AE3762}" type="presOf" srcId="{6FE9E224-5640-4926-B165-B12C953216E7}" destId="{E6140A6A-BA7E-42E3-A730-9553452C508D}" srcOrd="0" destOrd="0" presId="urn:microsoft.com/office/officeart/2005/8/layout/vList2"/>
    <dgm:cxn modelId="{9D481B29-27EB-4CA6-9F2A-8B8104DDA38A}" type="presParOf" srcId="{67C8BF8D-CE86-4ECC-A447-46A03E197FE3}" destId="{F738E9B8-83C3-4439-B139-CFC35CD993C1}" srcOrd="0" destOrd="0" presId="urn:microsoft.com/office/officeart/2005/8/layout/vList2"/>
    <dgm:cxn modelId="{EF2F62FC-FE8E-4668-8039-818602B7405E}" type="presParOf" srcId="{67C8BF8D-CE86-4ECC-A447-46A03E197FE3}" destId="{21656D72-8073-4946-8254-A292E6DD0F53}" srcOrd="1" destOrd="0" presId="urn:microsoft.com/office/officeart/2005/8/layout/vList2"/>
    <dgm:cxn modelId="{972AEF66-F58F-499E-B267-60BD554DF2F0}" type="presParOf" srcId="{67C8BF8D-CE86-4ECC-A447-46A03E197FE3}" destId="{E6140A6A-BA7E-42E3-A730-9553452C508D}" srcOrd="2" destOrd="0" presId="urn:microsoft.com/office/officeart/2005/8/layout/vList2"/>
    <dgm:cxn modelId="{0A93AC91-CF0D-429A-B15E-018A00B1A066}" type="presParOf" srcId="{67C8BF8D-CE86-4ECC-A447-46A03E197FE3}" destId="{51DAAA90-8786-493A-91BA-7A5D32A5F902}" srcOrd="3" destOrd="0" presId="urn:microsoft.com/office/officeart/2005/8/layout/vList2"/>
    <dgm:cxn modelId="{034FDB68-1853-44E1-8438-5787B57CED32}" type="presParOf" srcId="{67C8BF8D-CE86-4ECC-A447-46A03E197FE3}" destId="{7A286523-D94A-4386-8FA8-77F6D782206D}" srcOrd="4" destOrd="0" presId="urn:microsoft.com/office/officeart/2005/8/layout/vList2"/>
    <dgm:cxn modelId="{634E1E4D-6A78-4927-A974-85318C3217DA}" type="presParOf" srcId="{67C8BF8D-CE86-4ECC-A447-46A03E197FE3}" destId="{5771C886-3D57-4B1C-A873-30B5C23BF96F}" srcOrd="5" destOrd="0" presId="urn:microsoft.com/office/officeart/2005/8/layout/vList2"/>
    <dgm:cxn modelId="{630DA292-5BBD-411D-B1E3-F581BA6EF551}" type="presParOf" srcId="{67C8BF8D-CE86-4ECC-A447-46A03E197FE3}" destId="{3A9FAEA8-CB60-447C-BF40-58B11400A0C5}" srcOrd="6" destOrd="0" presId="urn:microsoft.com/office/officeart/2005/8/layout/vList2"/>
    <dgm:cxn modelId="{0479FE3E-6E60-46CD-92A0-C9A5B36AD7AE}" type="presParOf" srcId="{67C8BF8D-CE86-4ECC-A447-46A03E197FE3}" destId="{2C550C0D-D17C-4C06-95D6-844FDF970DB3}" srcOrd="7" destOrd="0" presId="urn:microsoft.com/office/officeart/2005/8/layout/vList2"/>
    <dgm:cxn modelId="{05603AF7-1E5F-4786-8CE0-ABCCED75798A}" type="presParOf" srcId="{67C8BF8D-CE86-4ECC-A447-46A03E197FE3}" destId="{3FC141C1-38C7-4EDA-85B3-9A4F027A78E0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A96D2F8-EDCF-429C-A4C4-5CB8DB6D953E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zh-TW" altLang="en-US"/>
        </a:p>
      </dgm:t>
    </dgm:pt>
    <dgm:pt modelId="{B757292B-2C54-43F0-958E-B747AE1CBCFE}">
      <dgm:prSet phldrT="[文字]" custT="1"/>
      <dgm:spPr/>
      <dgm:t>
        <a:bodyPr/>
        <a:lstStyle/>
        <a:p>
          <a:pPr algn="ctr"/>
          <a:r>
            <a:rPr lang="zh-TW" sz="1500" b="1" dirty="0" smtClean="0">
              <a:latin typeface="微軟正黑體" pitchFamily="34" charset="-120"/>
              <a:ea typeface="微軟正黑體" pitchFamily="34" charset="-120"/>
            </a:rPr>
            <a:t>態度 </a:t>
          </a:r>
          <a:endParaRPr lang="zh-TW" altLang="en-US" sz="1500" b="1" dirty="0">
            <a:latin typeface="微軟正黑體" pitchFamily="34" charset="-120"/>
            <a:ea typeface="微軟正黑體" pitchFamily="34" charset="-120"/>
          </a:endParaRPr>
        </a:p>
      </dgm:t>
    </dgm:pt>
    <dgm:pt modelId="{DDACD6AA-18DE-4471-94D4-63E804D355AF}" type="parTrans" cxnId="{9079436E-C842-469A-9C0E-FDAA9ECC67B2}">
      <dgm:prSet/>
      <dgm:spPr/>
      <dgm:t>
        <a:bodyPr/>
        <a:lstStyle/>
        <a:p>
          <a:pPr algn="ctr"/>
          <a:endParaRPr lang="zh-TW" altLang="en-US" sz="1500" b="1">
            <a:latin typeface="微軟正黑體" pitchFamily="34" charset="-120"/>
            <a:ea typeface="微軟正黑體" pitchFamily="34" charset="-120"/>
          </a:endParaRPr>
        </a:p>
      </dgm:t>
    </dgm:pt>
    <dgm:pt modelId="{C577BDA8-0B1F-4946-9528-B4EA4B4A9E29}" type="sibTrans" cxnId="{9079436E-C842-469A-9C0E-FDAA9ECC67B2}">
      <dgm:prSet/>
      <dgm:spPr/>
      <dgm:t>
        <a:bodyPr/>
        <a:lstStyle/>
        <a:p>
          <a:pPr algn="ctr"/>
          <a:endParaRPr lang="zh-TW" altLang="en-US" sz="1500" b="1">
            <a:latin typeface="微軟正黑體" pitchFamily="34" charset="-120"/>
            <a:ea typeface="微軟正黑體" pitchFamily="34" charset="-120"/>
          </a:endParaRPr>
        </a:p>
      </dgm:t>
    </dgm:pt>
    <dgm:pt modelId="{6FE9E224-5640-4926-B165-B12C953216E7}">
      <dgm:prSet phldrT="[文字]" custT="1"/>
      <dgm:spPr/>
      <dgm:t>
        <a:bodyPr/>
        <a:lstStyle/>
        <a:p>
          <a:pPr algn="ctr"/>
          <a:r>
            <a:rPr lang="zh-TW" sz="1500" b="1" smtClean="0">
              <a:latin typeface="微軟正黑體" pitchFamily="34" charset="-120"/>
              <a:ea typeface="微軟正黑體" pitchFamily="34" charset="-120"/>
            </a:rPr>
            <a:t>首要是教師證，再來是學歷</a:t>
          </a:r>
          <a:endParaRPr lang="zh-TW" altLang="en-US" sz="1500" b="1" dirty="0">
            <a:latin typeface="微軟正黑體" pitchFamily="34" charset="-120"/>
            <a:ea typeface="微軟正黑體" pitchFamily="34" charset="-120"/>
          </a:endParaRPr>
        </a:p>
      </dgm:t>
    </dgm:pt>
    <dgm:pt modelId="{212EED44-36C6-4174-A9B4-F7B0B9D4887A}" type="parTrans" cxnId="{BE1A6C37-43BF-45E7-8C63-BA5212E65FAE}">
      <dgm:prSet/>
      <dgm:spPr/>
      <dgm:t>
        <a:bodyPr/>
        <a:lstStyle/>
        <a:p>
          <a:pPr algn="ctr"/>
          <a:endParaRPr lang="zh-TW" altLang="en-US" sz="1500" b="1">
            <a:latin typeface="微軟正黑體" pitchFamily="34" charset="-120"/>
            <a:ea typeface="微軟正黑體" pitchFamily="34" charset="-120"/>
          </a:endParaRPr>
        </a:p>
      </dgm:t>
    </dgm:pt>
    <dgm:pt modelId="{275D7694-D8BC-4613-B5B6-B25C50CA54FC}" type="sibTrans" cxnId="{BE1A6C37-43BF-45E7-8C63-BA5212E65FAE}">
      <dgm:prSet/>
      <dgm:spPr/>
      <dgm:t>
        <a:bodyPr/>
        <a:lstStyle/>
        <a:p>
          <a:pPr algn="ctr"/>
          <a:endParaRPr lang="zh-TW" altLang="en-US" sz="1500" b="1">
            <a:latin typeface="微軟正黑體" pitchFamily="34" charset="-120"/>
            <a:ea typeface="微軟正黑體" pitchFamily="34" charset="-120"/>
          </a:endParaRPr>
        </a:p>
      </dgm:t>
    </dgm:pt>
    <dgm:pt modelId="{CB2902DF-68A3-40CD-9777-665D76FC7FB6}">
      <dgm:prSet phldrT="[文字]" custT="1"/>
      <dgm:spPr/>
      <dgm:t>
        <a:bodyPr/>
        <a:lstStyle/>
        <a:p>
          <a:pPr algn="ctr"/>
          <a:r>
            <a:rPr lang="zh-TW" sz="1500" b="1" smtClean="0">
              <a:latin typeface="微軟正黑體" pitchFamily="34" charset="-120"/>
              <a:ea typeface="微軟正黑體" pitchFamily="34" charset="-120"/>
            </a:rPr>
            <a:t>完全不考慮 </a:t>
          </a:r>
          <a:endParaRPr lang="zh-TW" altLang="en-US" sz="1500" b="1" dirty="0">
            <a:latin typeface="微軟正黑體" pitchFamily="34" charset="-120"/>
            <a:ea typeface="微軟正黑體" pitchFamily="34" charset="-120"/>
          </a:endParaRPr>
        </a:p>
      </dgm:t>
    </dgm:pt>
    <dgm:pt modelId="{5A1CD29A-056E-4BE7-A851-D1EDB07B32A4}" type="parTrans" cxnId="{F33F0550-784F-4F76-A32B-7329D2F0EF36}">
      <dgm:prSet/>
      <dgm:spPr/>
      <dgm:t>
        <a:bodyPr/>
        <a:lstStyle/>
        <a:p>
          <a:pPr algn="ctr"/>
          <a:endParaRPr lang="zh-TW" altLang="en-US" sz="1500" b="1">
            <a:latin typeface="微軟正黑體" pitchFamily="34" charset="-120"/>
            <a:ea typeface="微軟正黑體" pitchFamily="34" charset="-120"/>
          </a:endParaRPr>
        </a:p>
      </dgm:t>
    </dgm:pt>
    <dgm:pt modelId="{76E22F4D-4B9F-410A-B266-930290D142D9}" type="sibTrans" cxnId="{F33F0550-784F-4F76-A32B-7329D2F0EF36}">
      <dgm:prSet/>
      <dgm:spPr/>
      <dgm:t>
        <a:bodyPr/>
        <a:lstStyle/>
        <a:p>
          <a:pPr algn="ctr"/>
          <a:endParaRPr lang="zh-TW" altLang="en-US" sz="1500" b="1">
            <a:latin typeface="微軟正黑體" pitchFamily="34" charset="-120"/>
            <a:ea typeface="微軟正黑體" pitchFamily="34" charset="-120"/>
          </a:endParaRPr>
        </a:p>
      </dgm:t>
    </dgm:pt>
    <dgm:pt modelId="{398B8204-D9B9-46E1-A52F-A790F693625F}">
      <dgm:prSet phldrT="[文字]" custT="1"/>
      <dgm:spPr/>
      <dgm:t>
        <a:bodyPr/>
        <a:lstStyle/>
        <a:p>
          <a:pPr algn="ctr"/>
          <a:r>
            <a:rPr lang="zh-TW" sz="1500" b="1" smtClean="0">
              <a:latin typeface="微軟正黑體" pitchFamily="34" charset="-120"/>
              <a:ea typeface="微軟正黑體" pitchFamily="34" charset="-120"/>
            </a:rPr>
            <a:t>最好是社工</a:t>
          </a:r>
          <a:r>
            <a:rPr lang="en-US" sz="1500" b="1" smtClean="0">
              <a:latin typeface="微軟正黑體" pitchFamily="34" charset="-120"/>
              <a:ea typeface="微軟正黑體" pitchFamily="34" charset="-120"/>
            </a:rPr>
            <a:t>   </a:t>
          </a:r>
          <a:endParaRPr lang="zh-TW" altLang="en-US" sz="1500" b="1" dirty="0">
            <a:latin typeface="微軟正黑體" pitchFamily="34" charset="-120"/>
            <a:ea typeface="微軟正黑體" pitchFamily="34" charset="-120"/>
          </a:endParaRPr>
        </a:p>
      </dgm:t>
    </dgm:pt>
    <dgm:pt modelId="{A18C3415-A5E6-477F-B1A2-E3A59C142824}" type="parTrans" cxnId="{2A1C73EC-48DF-465A-8097-C16665D07B6D}">
      <dgm:prSet/>
      <dgm:spPr/>
      <dgm:t>
        <a:bodyPr/>
        <a:lstStyle/>
        <a:p>
          <a:pPr algn="ctr"/>
          <a:endParaRPr lang="zh-TW" altLang="en-US" sz="1500" b="1">
            <a:latin typeface="微軟正黑體" pitchFamily="34" charset="-120"/>
            <a:ea typeface="微軟正黑體" pitchFamily="34" charset="-120"/>
          </a:endParaRPr>
        </a:p>
      </dgm:t>
    </dgm:pt>
    <dgm:pt modelId="{BA6C17F9-7B3E-4392-A575-E8576A14AE68}" type="sibTrans" cxnId="{2A1C73EC-48DF-465A-8097-C16665D07B6D}">
      <dgm:prSet/>
      <dgm:spPr/>
      <dgm:t>
        <a:bodyPr/>
        <a:lstStyle/>
        <a:p>
          <a:pPr algn="ctr"/>
          <a:endParaRPr lang="zh-TW" altLang="en-US" sz="1500" b="1">
            <a:latin typeface="微軟正黑體" pitchFamily="34" charset="-120"/>
            <a:ea typeface="微軟正黑體" pitchFamily="34" charset="-120"/>
          </a:endParaRPr>
        </a:p>
      </dgm:t>
    </dgm:pt>
    <dgm:pt modelId="{A912ED47-02EE-488E-BF4D-F9B48E8FEA8B}">
      <dgm:prSet phldrT="[文字]" custT="1"/>
      <dgm:spPr/>
      <dgm:t>
        <a:bodyPr/>
        <a:lstStyle/>
        <a:p>
          <a:pPr algn="ctr"/>
          <a:r>
            <a:rPr lang="zh-TW" sz="1500" b="1" dirty="0" smtClean="0">
              <a:latin typeface="微軟正黑體" pitchFamily="34" charset="-120"/>
              <a:ea typeface="微軟正黑體" pitchFamily="34" charset="-120"/>
            </a:rPr>
            <a:t>學位</a:t>
          </a:r>
          <a:endParaRPr lang="zh-TW" altLang="en-US" sz="1500" b="1" dirty="0">
            <a:latin typeface="微軟正黑體" pitchFamily="34" charset="-120"/>
            <a:ea typeface="微軟正黑體" pitchFamily="34" charset="-120"/>
          </a:endParaRPr>
        </a:p>
      </dgm:t>
    </dgm:pt>
    <dgm:pt modelId="{322BB55E-FA52-4112-82BA-EFE54F94C1E6}" type="parTrans" cxnId="{55124F48-D565-4E86-97C2-41672B64FB11}">
      <dgm:prSet/>
      <dgm:spPr/>
      <dgm:t>
        <a:bodyPr/>
        <a:lstStyle/>
        <a:p>
          <a:pPr algn="ctr"/>
          <a:endParaRPr lang="zh-TW" altLang="en-US" sz="1500" b="1">
            <a:latin typeface="微軟正黑體" pitchFamily="34" charset="-120"/>
            <a:ea typeface="微軟正黑體" pitchFamily="34" charset="-120"/>
          </a:endParaRPr>
        </a:p>
      </dgm:t>
    </dgm:pt>
    <dgm:pt modelId="{75864F10-B4FB-41B1-B040-844E4ABD246C}" type="sibTrans" cxnId="{55124F48-D565-4E86-97C2-41672B64FB11}">
      <dgm:prSet/>
      <dgm:spPr/>
      <dgm:t>
        <a:bodyPr/>
        <a:lstStyle/>
        <a:p>
          <a:pPr algn="ctr"/>
          <a:endParaRPr lang="zh-TW" altLang="en-US" sz="1500" b="1">
            <a:latin typeface="微軟正黑體" pitchFamily="34" charset="-120"/>
            <a:ea typeface="微軟正黑體" pitchFamily="34" charset="-120"/>
          </a:endParaRPr>
        </a:p>
      </dgm:t>
    </dgm:pt>
    <dgm:pt modelId="{BE01D079-4CDB-449E-8567-D7639803BE36}">
      <dgm:prSet phldrT="[文字]" custT="1"/>
      <dgm:spPr/>
      <dgm:t>
        <a:bodyPr/>
        <a:lstStyle/>
        <a:p>
          <a:pPr algn="ctr"/>
          <a:r>
            <a:rPr lang="zh-TW" sz="1500" b="1" dirty="0" smtClean="0">
              <a:latin typeface="微軟正黑體" pitchFamily="34" charset="-120"/>
              <a:ea typeface="微軟正黑體" pitchFamily="34" charset="-120"/>
            </a:rPr>
            <a:t>專業能力</a:t>
          </a:r>
          <a:endParaRPr lang="zh-TW" altLang="en-US" sz="1500" b="1" dirty="0">
            <a:latin typeface="微軟正黑體" pitchFamily="34" charset="-120"/>
            <a:ea typeface="微軟正黑體" pitchFamily="34" charset="-120"/>
          </a:endParaRPr>
        </a:p>
      </dgm:t>
    </dgm:pt>
    <dgm:pt modelId="{C743D364-962E-4229-A16C-CFE69F935976}" type="parTrans" cxnId="{7BB06EFE-0AC3-4B99-B154-52BDC249A89F}">
      <dgm:prSet/>
      <dgm:spPr/>
      <dgm:t>
        <a:bodyPr/>
        <a:lstStyle/>
        <a:p>
          <a:endParaRPr lang="zh-TW" altLang="en-US" sz="1500" b="1">
            <a:latin typeface="微軟正黑體" pitchFamily="34" charset="-120"/>
            <a:ea typeface="微軟正黑體" pitchFamily="34" charset="-120"/>
          </a:endParaRPr>
        </a:p>
      </dgm:t>
    </dgm:pt>
    <dgm:pt modelId="{E0E119E4-D867-44EF-B3BF-2BF7E4DBA4C6}" type="sibTrans" cxnId="{7BB06EFE-0AC3-4B99-B154-52BDC249A89F}">
      <dgm:prSet/>
      <dgm:spPr/>
      <dgm:t>
        <a:bodyPr/>
        <a:lstStyle/>
        <a:p>
          <a:endParaRPr lang="zh-TW" altLang="en-US" sz="1500" b="1">
            <a:latin typeface="微軟正黑體" pitchFamily="34" charset="-120"/>
            <a:ea typeface="微軟正黑體" pitchFamily="34" charset="-120"/>
          </a:endParaRPr>
        </a:p>
      </dgm:t>
    </dgm:pt>
    <dgm:pt modelId="{6CE58EAB-57F2-4094-B67E-7131A3270944}">
      <dgm:prSet phldrT="[文字]" custT="1"/>
      <dgm:spPr/>
      <dgm:t>
        <a:bodyPr/>
        <a:lstStyle/>
        <a:p>
          <a:pPr algn="ctr"/>
          <a:r>
            <a:rPr lang="zh-TW" sz="1500" b="1" dirty="0" smtClean="0">
              <a:latin typeface="微軟正黑體" pitchFamily="34" charset="-120"/>
              <a:ea typeface="微軟正黑體" pitchFamily="34" charset="-120"/>
            </a:rPr>
            <a:t>人格</a:t>
          </a:r>
          <a:endParaRPr lang="zh-TW" altLang="en-US" sz="1500" b="1" dirty="0">
            <a:latin typeface="微軟正黑體" pitchFamily="34" charset="-120"/>
            <a:ea typeface="微軟正黑體" pitchFamily="34" charset="-120"/>
          </a:endParaRPr>
        </a:p>
      </dgm:t>
    </dgm:pt>
    <dgm:pt modelId="{6F8C69C0-4BF9-4D8A-8608-4BBC31CA08A3}" type="parTrans" cxnId="{56CB05D8-227A-47A2-9569-4A066285BB91}">
      <dgm:prSet/>
      <dgm:spPr/>
      <dgm:t>
        <a:bodyPr/>
        <a:lstStyle/>
        <a:p>
          <a:endParaRPr lang="zh-TW" altLang="en-US" sz="1500" b="1">
            <a:latin typeface="微軟正黑體" pitchFamily="34" charset="-120"/>
            <a:ea typeface="微軟正黑體" pitchFamily="34" charset="-120"/>
          </a:endParaRPr>
        </a:p>
      </dgm:t>
    </dgm:pt>
    <dgm:pt modelId="{520B9C99-F8A3-4F56-940E-0358453D32F4}" type="sibTrans" cxnId="{56CB05D8-227A-47A2-9569-4A066285BB91}">
      <dgm:prSet/>
      <dgm:spPr/>
      <dgm:t>
        <a:bodyPr/>
        <a:lstStyle/>
        <a:p>
          <a:endParaRPr lang="zh-TW" altLang="en-US" sz="1500" b="1">
            <a:latin typeface="微軟正黑體" pitchFamily="34" charset="-120"/>
            <a:ea typeface="微軟正黑體" pitchFamily="34" charset="-120"/>
          </a:endParaRPr>
        </a:p>
      </dgm:t>
    </dgm:pt>
    <dgm:pt modelId="{CC1DC2C9-5D74-40A7-8590-5DF8DD65F40A}">
      <dgm:prSet phldrT="[文字]" custT="1"/>
      <dgm:spPr/>
      <dgm:t>
        <a:bodyPr/>
        <a:lstStyle/>
        <a:p>
          <a:pPr algn="ctr"/>
          <a:r>
            <a:rPr lang="zh-TW" sz="1500" b="1" dirty="0" smtClean="0">
              <a:latin typeface="微軟正黑體" pitchFamily="34" charset="-120"/>
              <a:ea typeface="微軟正黑體" pitchFamily="34" charset="-120"/>
            </a:rPr>
            <a:t>各個職業所考慮的應徵條件都不同</a:t>
          </a:r>
          <a:endParaRPr lang="zh-TW" altLang="en-US" sz="1500" b="1" dirty="0">
            <a:latin typeface="微軟正黑體" pitchFamily="34" charset="-120"/>
            <a:ea typeface="微軟正黑體" pitchFamily="34" charset="-120"/>
          </a:endParaRPr>
        </a:p>
      </dgm:t>
    </dgm:pt>
    <dgm:pt modelId="{41DFF3C8-E15A-4863-B14C-49453A1EBCBB}" type="parTrans" cxnId="{2D54B277-A836-4BD1-BC25-31C27C1F09B7}">
      <dgm:prSet/>
      <dgm:spPr/>
      <dgm:t>
        <a:bodyPr/>
        <a:lstStyle/>
        <a:p>
          <a:endParaRPr lang="zh-TW" altLang="en-US" sz="1500" b="1">
            <a:latin typeface="微軟正黑體" pitchFamily="34" charset="-120"/>
            <a:ea typeface="微軟正黑體" pitchFamily="34" charset="-120"/>
          </a:endParaRPr>
        </a:p>
      </dgm:t>
    </dgm:pt>
    <dgm:pt modelId="{07075CFD-64B8-44A3-9B21-1301D7C7DAE3}" type="sibTrans" cxnId="{2D54B277-A836-4BD1-BC25-31C27C1F09B7}">
      <dgm:prSet/>
      <dgm:spPr/>
      <dgm:t>
        <a:bodyPr/>
        <a:lstStyle/>
        <a:p>
          <a:endParaRPr lang="zh-TW" altLang="en-US" sz="1500" b="1">
            <a:latin typeface="微軟正黑體" pitchFamily="34" charset="-120"/>
            <a:ea typeface="微軟正黑體" pitchFamily="34" charset="-120"/>
          </a:endParaRPr>
        </a:p>
      </dgm:t>
    </dgm:pt>
    <dgm:pt modelId="{967EDCA0-9E8B-4B6B-95FC-E4436ADBC4C4}">
      <dgm:prSet phldrT="[文字]" custT="1"/>
      <dgm:spPr/>
      <dgm:t>
        <a:bodyPr/>
        <a:lstStyle/>
        <a:p>
          <a:pPr algn="ctr"/>
          <a:r>
            <a:rPr lang="zh-TW" sz="1500" b="1" dirty="0" smtClean="0">
              <a:latin typeface="微軟正黑體" pitchFamily="34" charset="-120"/>
              <a:ea typeface="微軟正黑體" pitchFamily="34" charset="-120"/>
            </a:rPr>
            <a:t>個性是否適合服務業</a:t>
          </a:r>
          <a:endParaRPr lang="zh-TW" altLang="en-US" sz="1500" b="1" dirty="0">
            <a:latin typeface="微軟正黑體" pitchFamily="34" charset="-120"/>
            <a:ea typeface="微軟正黑體" pitchFamily="34" charset="-120"/>
          </a:endParaRPr>
        </a:p>
      </dgm:t>
    </dgm:pt>
    <dgm:pt modelId="{C07D546D-6EF7-41FC-B5CD-714238F49BA6}" type="parTrans" cxnId="{BB03563E-FE25-4FEF-A231-0E2E5A306057}">
      <dgm:prSet/>
      <dgm:spPr/>
      <dgm:t>
        <a:bodyPr/>
        <a:lstStyle/>
        <a:p>
          <a:endParaRPr lang="zh-TW" altLang="en-US" sz="1500" b="1">
            <a:latin typeface="微軟正黑體" pitchFamily="34" charset="-120"/>
            <a:ea typeface="微軟正黑體" pitchFamily="34" charset="-120"/>
          </a:endParaRPr>
        </a:p>
      </dgm:t>
    </dgm:pt>
    <dgm:pt modelId="{A3229FBE-760E-445D-8F68-5CCE3F32CAD8}" type="sibTrans" cxnId="{BB03563E-FE25-4FEF-A231-0E2E5A306057}">
      <dgm:prSet/>
      <dgm:spPr/>
      <dgm:t>
        <a:bodyPr/>
        <a:lstStyle/>
        <a:p>
          <a:endParaRPr lang="zh-TW" altLang="en-US" sz="1500" b="1">
            <a:latin typeface="微軟正黑體" pitchFamily="34" charset="-120"/>
            <a:ea typeface="微軟正黑體" pitchFamily="34" charset="-120"/>
          </a:endParaRPr>
        </a:p>
      </dgm:t>
    </dgm:pt>
    <dgm:pt modelId="{67C8BF8D-CE86-4ECC-A447-46A03E197FE3}" type="pres">
      <dgm:prSet presAssocID="{BA96D2F8-EDCF-429C-A4C4-5CB8DB6D953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F738E9B8-83C3-4439-B139-CFC35CD993C1}" type="pres">
      <dgm:prSet presAssocID="{B757292B-2C54-43F0-958E-B747AE1CBCFE}" presName="parentText" presStyleLbl="node1" presStyleIdx="0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1656D72-8073-4946-8254-A292E6DD0F53}" type="pres">
      <dgm:prSet presAssocID="{C577BDA8-0B1F-4946-9528-B4EA4B4A9E29}" presName="spacer" presStyleCnt="0"/>
      <dgm:spPr/>
      <dgm:t>
        <a:bodyPr/>
        <a:lstStyle/>
        <a:p>
          <a:endParaRPr lang="zh-TW" altLang="en-US"/>
        </a:p>
      </dgm:t>
    </dgm:pt>
    <dgm:pt modelId="{E6140A6A-BA7E-42E3-A730-9553452C508D}" type="pres">
      <dgm:prSet presAssocID="{6FE9E224-5640-4926-B165-B12C953216E7}" presName="parentText" presStyleLbl="node1" presStyleIdx="1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1DAAA90-8786-493A-91BA-7A5D32A5F902}" type="pres">
      <dgm:prSet presAssocID="{275D7694-D8BC-4613-B5B6-B25C50CA54FC}" presName="spacer" presStyleCnt="0"/>
      <dgm:spPr/>
      <dgm:t>
        <a:bodyPr/>
        <a:lstStyle/>
        <a:p>
          <a:endParaRPr lang="zh-TW" altLang="en-US"/>
        </a:p>
      </dgm:t>
    </dgm:pt>
    <dgm:pt modelId="{7A286523-D94A-4386-8FA8-77F6D782206D}" type="pres">
      <dgm:prSet presAssocID="{CB2902DF-68A3-40CD-9777-665D76FC7FB6}" presName="parentText" presStyleLbl="node1" presStyleIdx="2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771C886-3D57-4B1C-A873-30B5C23BF96F}" type="pres">
      <dgm:prSet presAssocID="{76E22F4D-4B9F-410A-B266-930290D142D9}" presName="spacer" presStyleCnt="0"/>
      <dgm:spPr/>
      <dgm:t>
        <a:bodyPr/>
        <a:lstStyle/>
        <a:p>
          <a:endParaRPr lang="zh-TW" altLang="en-US"/>
        </a:p>
      </dgm:t>
    </dgm:pt>
    <dgm:pt modelId="{3A9FAEA8-CB60-447C-BF40-58B11400A0C5}" type="pres">
      <dgm:prSet presAssocID="{398B8204-D9B9-46E1-A52F-A790F693625F}" presName="parentText" presStyleLbl="node1" presStyleIdx="3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C550C0D-D17C-4C06-95D6-844FDF970DB3}" type="pres">
      <dgm:prSet presAssocID="{BA6C17F9-7B3E-4392-A575-E8576A14AE68}" presName="spacer" presStyleCnt="0"/>
      <dgm:spPr/>
      <dgm:t>
        <a:bodyPr/>
        <a:lstStyle/>
        <a:p>
          <a:endParaRPr lang="zh-TW" altLang="en-US"/>
        </a:p>
      </dgm:t>
    </dgm:pt>
    <dgm:pt modelId="{3FC141C1-38C7-4EDA-85B3-9A4F027A78E0}" type="pres">
      <dgm:prSet presAssocID="{A912ED47-02EE-488E-BF4D-F9B48E8FEA8B}" presName="parentText" presStyleLbl="node1" presStyleIdx="4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1B414A4-DFF1-4747-8220-1F1E2CEE1065}" type="pres">
      <dgm:prSet presAssocID="{75864F10-B4FB-41B1-B040-844E4ABD246C}" presName="spacer" presStyleCnt="0"/>
      <dgm:spPr/>
      <dgm:t>
        <a:bodyPr/>
        <a:lstStyle/>
        <a:p>
          <a:endParaRPr lang="zh-TW" altLang="en-US"/>
        </a:p>
      </dgm:t>
    </dgm:pt>
    <dgm:pt modelId="{C8822217-87C4-4716-850C-673E0F0F0EFD}" type="pres">
      <dgm:prSet presAssocID="{6CE58EAB-57F2-4094-B67E-7131A3270944}" presName="parentText" presStyleLbl="node1" presStyleIdx="5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1891360-8C03-4641-A496-B614CC339658}" type="pres">
      <dgm:prSet presAssocID="{520B9C99-F8A3-4F56-940E-0358453D32F4}" presName="spacer" presStyleCnt="0"/>
      <dgm:spPr/>
      <dgm:t>
        <a:bodyPr/>
        <a:lstStyle/>
        <a:p>
          <a:endParaRPr lang="zh-TW" altLang="en-US"/>
        </a:p>
      </dgm:t>
    </dgm:pt>
    <dgm:pt modelId="{93341964-5F0D-4886-AAFC-513E8A9720F6}" type="pres">
      <dgm:prSet presAssocID="{CC1DC2C9-5D74-40A7-8590-5DF8DD65F40A}" presName="parentText" presStyleLbl="node1" presStyleIdx="6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CE847DD-2DBE-4225-B38E-23BAAF564F1E}" type="pres">
      <dgm:prSet presAssocID="{07075CFD-64B8-44A3-9B21-1301D7C7DAE3}" presName="spacer" presStyleCnt="0"/>
      <dgm:spPr/>
      <dgm:t>
        <a:bodyPr/>
        <a:lstStyle/>
        <a:p>
          <a:endParaRPr lang="zh-TW" altLang="en-US"/>
        </a:p>
      </dgm:t>
    </dgm:pt>
    <dgm:pt modelId="{E4D08ED6-3EFE-403C-BFEF-BDD7B20D3C05}" type="pres">
      <dgm:prSet presAssocID="{BE01D079-4CDB-449E-8567-D7639803BE36}" presName="parentText" presStyleLbl="node1" presStyleIdx="7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34A237A-CC96-4B26-9271-3DB6FB185DBC}" type="pres">
      <dgm:prSet presAssocID="{E0E119E4-D867-44EF-B3BF-2BF7E4DBA4C6}" presName="spacer" presStyleCnt="0"/>
      <dgm:spPr/>
      <dgm:t>
        <a:bodyPr/>
        <a:lstStyle/>
        <a:p>
          <a:endParaRPr lang="zh-TW" altLang="en-US"/>
        </a:p>
      </dgm:t>
    </dgm:pt>
    <dgm:pt modelId="{F8339DEE-B7B7-4431-B52A-346F0A5F2FF9}" type="pres">
      <dgm:prSet presAssocID="{967EDCA0-9E8B-4B6B-95FC-E4436ADBC4C4}" presName="parentText" presStyleLbl="node1" presStyleIdx="8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8354B1F2-CBD6-4A2C-8BA2-A62B6DD5C41C}" type="presOf" srcId="{A912ED47-02EE-488E-BF4D-F9B48E8FEA8B}" destId="{3FC141C1-38C7-4EDA-85B3-9A4F027A78E0}" srcOrd="0" destOrd="0" presId="urn:microsoft.com/office/officeart/2005/8/layout/vList2"/>
    <dgm:cxn modelId="{55124F48-D565-4E86-97C2-41672B64FB11}" srcId="{BA96D2F8-EDCF-429C-A4C4-5CB8DB6D953E}" destId="{A912ED47-02EE-488E-BF4D-F9B48E8FEA8B}" srcOrd="4" destOrd="0" parTransId="{322BB55E-FA52-4112-82BA-EFE54F94C1E6}" sibTransId="{75864F10-B4FB-41B1-B040-844E4ABD246C}"/>
    <dgm:cxn modelId="{56CB05D8-227A-47A2-9569-4A066285BB91}" srcId="{BA96D2F8-EDCF-429C-A4C4-5CB8DB6D953E}" destId="{6CE58EAB-57F2-4094-B67E-7131A3270944}" srcOrd="5" destOrd="0" parTransId="{6F8C69C0-4BF9-4D8A-8608-4BBC31CA08A3}" sibTransId="{520B9C99-F8A3-4F56-940E-0358453D32F4}"/>
    <dgm:cxn modelId="{BE1A6C37-43BF-45E7-8C63-BA5212E65FAE}" srcId="{BA96D2F8-EDCF-429C-A4C4-5CB8DB6D953E}" destId="{6FE9E224-5640-4926-B165-B12C953216E7}" srcOrd="1" destOrd="0" parTransId="{212EED44-36C6-4174-A9B4-F7B0B9D4887A}" sibTransId="{275D7694-D8BC-4613-B5B6-B25C50CA54FC}"/>
    <dgm:cxn modelId="{7BB06EFE-0AC3-4B99-B154-52BDC249A89F}" srcId="{BA96D2F8-EDCF-429C-A4C4-5CB8DB6D953E}" destId="{BE01D079-4CDB-449E-8567-D7639803BE36}" srcOrd="7" destOrd="0" parTransId="{C743D364-962E-4229-A16C-CFE69F935976}" sibTransId="{E0E119E4-D867-44EF-B3BF-2BF7E4DBA4C6}"/>
    <dgm:cxn modelId="{9079436E-C842-469A-9C0E-FDAA9ECC67B2}" srcId="{BA96D2F8-EDCF-429C-A4C4-5CB8DB6D953E}" destId="{B757292B-2C54-43F0-958E-B747AE1CBCFE}" srcOrd="0" destOrd="0" parTransId="{DDACD6AA-18DE-4471-94D4-63E804D355AF}" sibTransId="{C577BDA8-0B1F-4946-9528-B4EA4B4A9E29}"/>
    <dgm:cxn modelId="{D1CC63A8-7887-45E7-B80E-33C242A88621}" type="presOf" srcId="{6FE9E224-5640-4926-B165-B12C953216E7}" destId="{E6140A6A-BA7E-42E3-A730-9553452C508D}" srcOrd="0" destOrd="0" presId="urn:microsoft.com/office/officeart/2005/8/layout/vList2"/>
    <dgm:cxn modelId="{2A1C73EC-48DF-465A-8097-C16665D07B6D}" srcId="{BA96D2F8-EDCF-429C-A4C4-5CB8DB6D953E}" destId="{398B8204-D9B9-46E1-A52F-A790F693625F}" srcOrd="3" destOrd="0" parTransId="{A18C3415-A5E6-477F-B1A2-E3A59C142824}" sibTransId="{BA6C17F9-7B3E-4392-A575-E8576A14AE68}"/>
    <dgm:cxn modelId="{2019A923-A786-4A62-A998-EDF3A6617CB6}" type="presOf" srcId="{967EDCA0-9E8B-4B6B-95FC-E4436ADBC4C4}" destId="{F8339DEE-B7B7-4431-B52A-346F0A5F2FF9}" srcOrd="0" destOrd="0" presId="urn:microsoft.com/office/officeart/2005/8/layout/vList2"/>
    <dgm:cxn modelId="{E487CACF-71D1-44F5-9378-D8465AB346C1}" type="presOf" srcId="{BE01D079-4CDB-449E-8567-D7639803BE36}" destId="{E4D08ED6-3EFE-403C-BFEF-BDD7B20D3C05}" srcOrd="0" destOrd="0" presId="urn:microsoft.com/office/officeart/2005/8/layout/vList2"/>
    <dgm:cxn modelId="{F33F0550-784F-4F76-A32B-7329D2F0EF36}" srcId="{BA96D2F8-EDCF-429C-A4C4-5CB8DB6D953E}" destId="{CB2902DF-68A3-40CD-9777-665D76FC7FB6}" srcOrd="2" destOrd="0" parTransId="{5A1CD29A-056E-4BE7-A851-D1EDB07B32A4}" sibTransId="{76E22F4D-4B9F-410A-B266-930290D142D9}"/>
    <dgm:cxn modelId="{69746278-663B-4A43-BC14-2311D4A58B1A}" type="presOf" srcId="{CB2902DF-68A3-40CD-9777-665D76FC7FB6}" destId="{7A286523-D94A-4386-8FA8-77F6D782206D}" srcOrd="0" destOrd="0" presId="urn:microsoft.com/office/officeart/2005/8/layout/vList2"/>
    <dgm:cxn modelId="{2D54B277-A836-4BD1-BC25-31C27C1F09B7}" srcId="{BA96D2F8-EDCF-429C-A4C4-5CB8DB6D953E}" destId="{CC1DC2C9-5D74-40A7-8590-5DF8DD65F40A}" srcOrd="6" destOrd="0" parTransId="{41DFF3C8-E15A-4863-B14C-49453A1EBCBB}" sibTransId="{07075CFD-64B8-44A3-9B21-1301D7C7DAE3}"/>
    <dgm:cxn modelId="{BB03563E-FE25-4FEF-A231-0E2E5A306057}" srcId="{BA96D2F8-EDCF-429C-A4C4-5CB8DB6D953E}" destId="{967EDCA0-9E8B-4B6B-95FC-E4436ADBC4C4}" srcOrd="8" destOrd="0" parTransId="{C07D546D-6EF7-41FC-B5CD-714238F49BA6}" sibTransId="{A3229FBE-760E-445D-8F68-5CCE3F32CAD8}"/>
    <dgm:cxn modelId="{9C17CB37-E934-459C-AF2D-B94CD2E14FCC}" type="presOf" srcId="{B757292B-2C54-43F0-958E-B747AE1CBCFE}" destId="{F738E9B8-83C3-4439-B139-CFC35CD993C1}" srcOrd="0" destOrd="0" presId="urn:microsoft.com/office/officeart/2005/8/layout/vList2"/>
    <dgm:cxn modelId="{F1DFF505-3FA9-4700-8523-44C3E2484FC0}" type="presOf" srcId="{6CE58EAB-57F2-4094-B67E-7131A3270944}" destId="{C8822217-87C4-4716-850C-673E0F0F0EFD}" srcOrd="0" destOrd="0" presId="urn:microsoft.com/office/officeart/2005/8/layout/vList2"/>
    <dgm:cxn modelId="{E8072534-EE17-4AFF-9F90-98461B3EED5C}" type="presOf" srcId="{CC1DC2C9-5D74-40A7-8590-5DF8DD65F40A}" destId="{93341964-5F0D-4886-AAFC-513E8A9720F6}" srcOrd="0" destOrd="0" presId="urn:microsoft.com/office/officeart/2005/8/layout/vList2"/>
    <dgm:cxn modelId="{C87A4E86-A68C-49AE-AC7B-03601CD2B0EE}" type="presOf" srcId="{398B8204-D9B9-46E1-A52F-A790F693625F}" destId="{3A9FAEA8-CB60-447C-BF40-58B11400A0C5}" srcOrd="0" destOrd="0" presId="urn:microsoft.com/office/officeart/2005/8/layout/vList2"/>
    <dgm:cxn modelId="{306825BB-E8BA-41A6-B7BB-BA17A74FE730}" type="presOf" srcId="{BA96D2F8-EDCF-429C-A4C4-5CB8DB6D953E}" destId="{67C8BF8D-CE86-4ECC-A447-46A03E197FE3}" srcOrd="0" destOrd="0" presId="urn:microsoft.com/office/officeart/2005/8/layout/vList2"/>
    <dgm:cxn modelId="{57668D3E-95AA-45FD-9EC6-0A168A7C19AF}" type="presParOf" srcId="{67C8BF8D-CE86-4ECC-A447-46A03E197FE3}" destId="{F738E9B8-83C3-4439-B139-CFC35CD993C1}" srcOrd="0" destOrd="0" presId="urn:microsoft.com/office/officeart/2005/8/layout/vList2"/>
    <dgm:cxn modelId="{0BC5F980-750D-4DDA-981C-55900A9298DE}" type="presParOf" srcId="{67C8BF8D-CE86-4ECC-A447-46A03E197FE3}" destId="{21656D72-8073-4946-8254-A292E6DD0F53}" srcOrd="1" destOrd="0" presId="urn:microsoft.com/office/officeart/2005/8/layout/vList2"/>
    <dgm:cxn modelId="{3534537D-D045-4141-AAA7-791B0BD90244}" type="presParOf" srcId="{67C8BF8D-CE86-4ECC-A447-46A03E197FE3}" destId="{E6140A6A-BA7E-42E3-A730-9553452C508D}" srcOrd="2" destOrd="0" presId="urn:microsoft.com/office/officeart/2005/8/layout/vList2"/>
    <dgm:cxn modelId="{ECEFA815-6F6A-4158-91D1-4AC2D38C84BB}" type="presParOf" srcId="{67C8BF8D-CE86-4ECC-A447-46A03E197FE3}" destId="{51DAAA90-8786-493A-91BA-7A5D32A5F902}" srcOrd="3" destOrd="0" presId="urn:microsoft.com/office/officeart/2005/8/layout/vList2"/>
    <dgm:cxn modelId="{8A212A22-03F4-4B34-B26D-0921B9D3EF26}" type="presParOf" srcId="{67C8BF8D-CE86-4ECC-A447-46A03E197FE3}" destId="{7A286523-D94A-4386-8FA8-77F6D782206D}" srcOrd="4" destOrd="0" presId="urn:microsoft.com/office/officeart/2005/8/layout/vList2"/>
    <dgm:cxn modelId="{43BBA30A-FE61-4B2D-A365-CD6ECC61827D}" type="presParOf" srcId="{67C8BF8D-CE86-4ECC-A447-46A03E197FE3}" destId="{5771C886-3D57-4B1C-A873-30B5C23BF96F}" srcOrd="5" destOrd="0" presId="urn:microsoft.com/office/officeart/2005/8/layout/vList2"/>
    <dgm:cxn modelId="{FBDA93C9-C185-4C9B-BCCA-0CA19EF61EBE}" type="presParOf" srcId="{67C8BF8D-CE86-4ECC-A447-46A03E197FE3}" destId="{3A9FAEA8-CB60-447C-BF40-58B11400A0C5}" srcOrd="6" destOrd="0" presId="urn:microsoft.com/office/officeart/2005/8/layout/vList2"/>
    <dgm:cxn modelId="{3F26E5B3-3E9E-4347-9F43-CEABA39DBFF4}" type="presParOf" srcId="{67C8BF8D-CE86-4ECC-A447-46A03E197FE3}" destId="{2C550C0D-D17C-4C06-95D6-844FDF970DB3}" srcOrd="7" destOrd="0" presId="urn:microsoft.com/office/officeart/2005/8/layout/vList2"/>
    <dgm:cxn modelId="{CD862B14-1F21-496A-A371-BCBC1BF99B9A}" type="presParOf" srcId="{67C8BF8D-CE86-4ECC-A447-46A03E197FE3}" destId="{3FC141C1-38C7-4EDA-85B3-9A4F027A78E0}" srcOrd="8" destOrd="0" presId="urn:microsoft.com/office/officeart/2005/8/layout/vList2"/>
    <dgm:cxn modelId="{554890AB-F946-440B-B3B6-54087FBC9905}" type="presParOf" srcId="{67C8BF8D-CE86-4ECC-A447-46A03E197FE3}" destId="{B1B414A4-DFF1-4747-8220-1F1E2CEE1065}" srcOrd="9" destOrd="0" presId="urn:microsoft.com/office/officeart/2005/8/layout/vList2"/>
    <dgm:cxn modelId="{79EBA858-F3C5-4647-AB88-18DCD82D690D}" type="presParOf" srcId="{67C8BF8D-CE86-4ECC-A447-46A03E197FE3}" destId="{C8822217-87C4-4716-850C-673E0F0F0EFD}" srcOrd="10" destOrd="0" presId="urn:microsoft.com/office/officeart/2005/8/layout/vList2"/>
    <dgm:cxn modelId="{035F42CD-BF0C-44B1-9421-91D7A603C0FF}" type="presParOf" srcId="{67C8BF8D-CE86-4ECC-A447-46A03E197FE3}" destId="{E1891360-8C03-4641-A496-B614CC339658}" srcOrd="11" destOrd="0" presId="urn:microsoft.com/office/officeart/2005/8/layout/vList2"/>
    <dgm:cxn modelId="{C383F91D-4424-477E-8EC6-CEF738FDAB87}" type="presParOf" srcId="{67C8BF8D-CE86-4ECC-A447-46A03E197FE3}" destId="{93341964-5F0D-4886-AAFC-513E8A9720F6}" srcOrd="12" destOrd="0" presId="urn:microsoft.com/office/officeart/2005/8/layout/vList2"/>
    <dgm:cxn modelId="{BCFDE9F6-2A6E-49CD-8849-4DAEAF3984D8}" type="presParOf" srcId="{67C8BF8D-CE86-4ECC-A447-46A03E197FE3}" destId="{3CE847DD-2DBE-4225-B38E-23BAAF564F1E}" srcOrd="13" destOrd="0" presId="urn:microsoft.com/office/officeart/2005/8/layout/vList2"/>
    <dgm:cxn modelId="{0D5979AF-525B-442E-BBE2-C568BB53D48E}" type="presParOf" srcId="{67C8BF8D-CE86-4ECC-A447-46A03E197FE3}" destId="{E4D08ED6-3EFE-403C-BFEF-BDD7B20D3C05}" srcOrd="14" destOrd="0" presId="urn:microsoft.com/office/officeart/2005/8/layout/vList2"/>
    <dgm:cxn modelId="{78128EF6-0AE8-4DBC-983C-14E993EDC6BC}" type="presParOf" srcId="{67C8BF8D-CE86-4ECC-A447-46A03E197FE3}" destId="{434A237A-CC96-4B26-9271-3DB6FB185DBC}" srcOrd="15" destOrd="0" presId="urn:microsoft.com/office/officeart/2005/8/layout/vList2"/>
    <dgm:cxn modelId="{F8A46FB5-4055-4856-A304-5F78F39BEC61}" type="presParOf" srcId="{67C8BF8D-CE86-4ECC-A447-46A03E197FE3}" destId="{F8339DEE-B7B7-4431-B52A-346F0A5F2FF9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A96D2F8-EDCF-429C-A4C4-5CB8DB6D953E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zh-TW" altLang="en-US"/>
        </a:p>
      </dgm:t>
    </dgm:pt>
    <dgm:pt modelId="{B757292B-2C54-43F0-958E-B747AE1CBCFE}">
      <dgm:prSet phldrT="[文字]" custT="1"/>
      <dgm:spPr/>
      <dgm:t>
        <a:bodyPr/>
        <a:lstStyle/>
        <a:p>
          <a:pPr algn="ctr"/>
          <a:r>
            <a:rPr lang="zh-TW" sz="1500" b="1" dirty="0" smtClean="0">
              <a:latin typeface="微軟正黑體" pitchFamily="34" charset="-120"/>
              <a:ea typeface="微軟正黑體" pitchFamily="34" charset="-120"/>
            </a:rPr>
            <a:t>對老師而言，這些都很重要</a:t>
          </a:r>
          <a:endParaRPr lang="zh-TW" altLang="en-US" sz="1500" b="1" dirty="0">
            <a:latin typeface="微軟正黑體" pitchFamily="34" charset="-120"/>
            <a:ea typeface="微軟正黑體" pitchFamily="34" charset="-120"/>
          </a:endParaRPr>
        </a:p>
      </dgm:t>
    </dgm:pt>
    <dgm:pt modelId="{DDACD6AA-18DE-4471-94D4-63E804D355AF}" type="parTrans" cxnId="{9079436E-C842-469A-9C0E-FDAA9ECC67B2}">
      <dgm:prSet/>
      <dgm:spPr/>
      <dgm:t>
        <a:bodyPr/>
        <a:lstStyle/>
        <a:p>
          <a:pPr algn="ctr"/>
          <a:endParaRPr lang="zh-TW" altLang="en-US" sz="1500" b="1">
            <a:latin typeface="微軟正黑體" pitchFamily="34" charset="-120"/>
            <a:ea typeface="微軟正黑體" pitchFamily="34" charset="-120"/>
          </a:endParaRPr>
        </a:p>
      </dgm:t>
    </dgm:pt>
    <dgm:pt modelId="{C577BDA8-0B1F-4946-9528-B4EA4B4A9E29}" type="sibTrans" cxnId="{9079436E-C842-469A-9C0E-FDAA9ECC67B2}">
      <dgm:prSet/>
      <dgm:spPr/>
      <dgm:t>
        <a:bodyPr/>
        <a:lstStyle/>
        <a:p>
          <a:pPr algn="ctr"/>
          <a:endParaRPr lang="zh-TW" altLang="en-US" sz="1500" b="1">
            <a:latin typeface="微軟正黑體" pitchFamily="34" charset="-120"/>
            <a:ea typeface="微軟正黑體" pitchFamily="34" charset="-120"/>
          </a:endParaRPr>
        </a:p>
      </dgm:t>
    </dgm:pt>
    <dgm:pt modelId="{6FE9E224-5640-4926-B165-B12C953216E7}">
      <dgm:prSet phldrT="[文字]" custT="1"/>
      <dgm:spPr/>
      <dgm:t>
        <a:bodyPr/>
        <a:lstStyle/>
        <a:p>
          <a:pPr algn="ctr"/>
          <a:r>
            <a:rPr lang="zh-TW" sz="1500" b="1" dirty="0" smtClean="0">
              <a:latin typeface="微軟正黑體" pitchFamily="34" charset="-120"/>
              <a:ea typeface="微軟正黑體" pitchFamily="34" charset="-120"/>
            </a:rPr>
            <a:t>沒有要加強的</a:t>
          </a:r>
          <a:endParaRPr lang="zh-TW" altLang="en-US" sz="1500" b="1" dirty="0">
            <a:latin typeface="微軟正黑體" pitchFamily="34" charset="-120"/>
            <a:ea typeface="微軟正黑體" pitchFamily="34" charset="-120"/>
          </a:endParaRPr>
        </a:p>
      </dgm:t>
    </dgm:pt>
    <dgm:pt modelId="{212EED44-36C6-4174-A9B4-F7B0B9D4887A}" type="parTrans" cxnId="{BE1A6C37-43BF-45E7-8C63-BA5212E65FAE}">
      <dgm:prSet/>
      <dgm:spPr/>
      <dgm:t>
        <a:bodyPr/>
        <a:lstStyle/>
        <a:p>
          <a:pPr algn="ctr"/>
          <a:endParaRPr lang="zh-TW" altLang="en-US" sz="1500" b="1">
            <a:latin typeface="微軟正黑體" pitchFamily="34" charset="-120"/>
            <a:ea typeface="微軟正黑體" pitchFamily="34" charset="-120"/>
          </a:endParaRPr>
        </a:p>
      </dgm:t>
    </dgm:pt>
    <dgm:pt modelId="{275D7694-D8BC-4613-B5B6-B25C50CA54FC}" type="sibTrans" cxnId="{BE1A6C37-43BF-45E7-8C63-BA5212E65FAE}">
      <dgm:prSet/>
      <dgm:spPr/>
      <dgm:t>
        <a:bodyPr/>
        <a:lstStyle/>
        <a:p>
          <a:pPr algn="ctr"/>
          <a:endParaRPr lang="zh-TW" altLang="en-US" sz="1500" b="1">
            <a:latin typeface="微軟正黑體" pitchFamily="34" charset="-120"/>
            <a:ea typeface="微軟正黑體" pitchFamily="34" charset="-120"/>
          </a:endParaRPr>
        </a:p>
      </dgm:t>
    </dgm:pt>
    <dgm:pt modelId="{CB2902DF-68A3-40CD-9777-665D76FC7FB6}">
      <dgm:prSet phldrT="[文字]" custT="1"/>
      <dgm:spPr/>
      <dgm:t>
        <a:bodyPr/>
        <a:lstStyle/>
        <a:p>
          <a:pPr algn="ctr"/>
          <a:r>
            <a:rPr lang="zh-TW" sz="1500" b="1" dirty="0" smtClean="0">
              <a:latin typeface="微軟正黑體" pitchFamily="34" charset="-120"/>
              <a:ea typeface="微軟正黑體" pitchFamily="34" charset="-120"/>
            </a:rPr>
            <a:t>願景、眼光、態度</a:t>
          </a:r>
          <a:endParaRPr lang="zh-TW" altLang="en-US" sz="1500" b="1" dirty="0">
            <a:latin typeface="微軟正黑體" pitchFamily="34" charset="-120"/>
            <a:ea typeface="微軟正黑體" pitchFamily="34" charset="-120"/>
          </a:endParaRPr>
        </a:p>
      </dgm:t>
    </dgm:pt>
    <dgm:pt modelId="{5A1CD29A-056E-4BE7-A851-D1EDB07B32A4}" type="parTrans" cxnId="{F33F0550-784F-4F76-A32B-7329D2F0EF36}">
      <dgm:prSet/>
      <dgm:spPr/>
      <dgm:t>
        <a:bodyPr/>
        <a:lstStyle/>
        <a:p>
          <a:pPr algn="ctr"/>
          <a:endParaRPr lang="zh-TW" altLang="en-US" sz="1500" b="1">
            <a:latin typeface="微軟正黑體" pitchFamily="34" charset="-120"/>
            <a:ea typeface="微軟正黑體" pitchFamily="34" charset="-120"/>
          </a:endParaRPr>
        </a:p>
      </dgm:t>
    </dgm:pt>
    <dgm:pt modelId="{76E22F4D-4B9F-410A-B266-930290D142D9}" type="sibTrans" cxnId="{F33F0550-784F-4F76-A32B-7329D2F0EF36}">
      <dgm:prSet/>
      <dgm:spPr/>
      <dgm:t>
        <a:bodyPr/>
        <a:lstStyle/>
        <a:p>
          <a:pPr algn="ctr"/>
          <a:endParaRPr lang="zh-TW" altLang="en-US" sz="1500" b="1">
            <a:latin typeface="微軟正黑體" pitchFamily="34" charset="-120"/>
            <a:ea typeface="微軟正黑體" pitchFamily="34" charset="-120"/>
          </a:endParaRPr>
        </a:p>
      </dgm:t>
    </dgm:pt>
    <dgm:pt modelId="{398B8204-D9B9-46E1-A52F-A790F693625F}">
      <dgm:prSet phldrT="[文字]" custT="1"/>
      <dgm:spPr/>
      <dgm:t>
        <a:bodyPr/>
        <a:lstStyle/>
        <a:p>
          <a:pPr algn="ctr"/>
          <a:r>
            <a:rPr lang="zh-TW" sz="1500" b="1" dirty="0" smtClean="0">
              <a:latin typeface="微軟正黑體" pitchFamily="34" charset="-120"/>
              <a:ea typeface="微軟正黑體" pitchFamily="34" charset="-120"/>
            </a:rPr>
            <a:t>面對不同的職務，有不同的需求</a:t>
          </a:r>
          <a:endParaRPr lang="zh-TW" altLang="en-US" sz="1500" b="1" dirty="0">
            <a:latin typeface="微軟正黑體" pitchFamily="34" charset="-120"/>
            <a:ea typeface="微軟正黑體" pitchFamily="34" charset="-120"/>
          </a:endParaRPr>
        </a:p>
      </dgm:t>
    </dgm:pt>
    <dgm:pt modelId="{A18C3415-A5E6-477F-B1A2-E3A59C142824}" type="parTrans" cxnId="{2A1C73EC-48DF-465A-8097-C16665D07B6D}">
      <dgm:prSet/>
      <dgm:spPr/>
      <dgm:t>
        <a:bodyPr/>
        <a:lstStyle/>
        <a:p>
          <a:pPr algn="ctr"/>
          <a:endParaRPr lang="zh-TW" altLang="en-US" sz="1500" b="1">
            <a:latin typeface="微軟正黑體" pitchFamily="34" charset="-120"/>
            <a:ea typeface="微軟正黑體" pitchFamily="34" charset="-120"/>
          </a:endParaRPr>
        </a:p>
      </dgm:t>
    </dgm:pt>
    <dgm:pt modelId="{BA6C17F9-7B3E-4392-A575-E8576A14AE68}" type="sibTrans" cxnId="{2A1C73EC-48DF-465A-8097-C16665D07B6D}">
      <dgm:prSet/>
      <dgm:spPr/>
      <dgm:t>
        <a:bodyPr/>
        <a:lstStyle/>
        <a:p>
          <a:pPr algn="ctr"/>
          <a:endParaRPr lang="zh-TW" altLang="en-US" sz="1500" b="1">
            <a:latin typeface="微軟正黑體" pitchFamily="34" charset="-120"/>
            <a:ea typeface="微軟正黑體" pitchFamily="34" charset="-120"/>
          </a:endParaRPr>
        </a:p>
      </dgm:t>
    </dgm:pt>
    <dgm:pt modelId="{67C8BF8D-CE86-4ECC-A447-46A03E197FE3}" type="pres">
      <dgm:prSet presAssocID="{BA96D2F8-EDCF-429C-A4C4-5CB8DB6D953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F738E9B8-83C3-4439-B139-CFC35CD993C1}" type="pres">
      <dgm:prSet presAssocID="{B757292B-2C54-43F0-958E-B747AE1CBCFE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1656D72-8073-4946-8254-A292E6DD0F53}" type="pres">
      <dgm:prSet presAssocID="{C577BDA8-0B1F-4946-9528-B4EA4B4A9E29}" presName="spacer" presStyleCnt="0"/>
      <dgm:spPr/>
      <dgm:t>
        <a:bodyPr/>
        <a:lstStyle/>
        <a:p>
          <a:endParaRPr lang="zh-TW" altLang="en-US"/>
        </a:p>
      </dgm:t>
    </dgm:pt>
    <dgm:pt modelId="{E6140A6A-BA7E-42E3-A730-9553452C508D}" type="pres">
      <dgm:prSet presAssocID="{6FE9E224-5640-4926-B165-B12C953216E7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1DAAA90-8786-493A-91BA-7A5D32A5F902}" type="pres">
      <dgm:prSet presAssocID="{275D7694-D8BC-4613-B5B6-B25C50CA54FC}" presName="spacer" presStyleCnt="0"/>
      <dgm:spPr/>
      <dgm:t>
        <a:bodyPr/>
        <a:lstStyle/>
        <a:p>
          <a:endParaRPr lang="zh-TW" altLang="en-US"/>
        </a:p>
      </dgm:t>
    </dgm:pt>
    <dgm:pt modelId="{7A286523-D94A-4386-8FA8-77F6D782206D}" type="pres">
      <dgm:prSet presAssocID="{CB2902DF-68A3-40CD-9777-665D76FC7FB6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771C886-3D57-4B1C-A873-30B5C23BF96F}" type="pres">
      <dgm:prSet presAssocID="{76E22F4D-4B9F-410A-B266-930290D142D9}" presName="spacer" presStyleCnt="0"/>
      <dgm:spPr/>
      <dgm:t>
        <a:bodyPr/>
        <a:lstStyle/>
        <a:p>
          <a:endParaRPr lang="zh-TW" altLang="en-US"/>
        </a:p>
      </dgm:t>
    </dgm:pt>
    <dgm:pt modelId="{3A9FAEA8-CB60-447C-BF40-58B11400A0C5}" type="pres">
      <dgm:prSet presAssocID="{398B8204-D9B9-46E1-A52F-A790F693625F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7DE8A658-42AC-4563-9E3B-566D156D007C}" type="presOf" srcId="{398B8204-D9B9-46E1-A52F-A790F693625F}" destId="{3A9FAEA8-CB60-447C-BF40-58B11400A0C5}" srcOrd="0" destOrd="0" presId="urn:microsoft.com/office/officeart/2005/8/layout/vList2"/>
    <dgm:cxn modelId="{F33F0550-784F-4F76-A32B-7329D2F0EF36}" srcId="{BA96D2F8-EDCF-429C-A4C4-5CB8DB6D953E}" destId="{CB2902DF-68A3-40CD-9777-665D76FC7FB6}" srcOrd="2" destOrd="0" parTransId="{5A1CD29A-056E-4BE7-A851-D1EDB07B32A4}" sibTransId="{76E22F4D-4B9F-410A-B266-930290D142D9}"/>
    <dgm:cxn modelId="{CCD50851-6DFC-483E-AF1C-869ED8B75CF3}" type="presOf" srcId="{CB2902DF-68A3-40CD-9777-665D76FC7FB6}" destId="{7A286523-D94A-4386-8FA8-77F6D782206D}" srcOrd="0" destOrd="0" presId="urn:microsoft.com/office/officeart/2005/8/layout/vList2"/>
    <dgm:cxn modelId="{2A1C73EC-48DF-465A-8097-C16665D07B6D}" srcId="{BA96D2F8-EDCF-429C-A4C4-5CB8DB6D953E}" destId="{398B8204-D9B9-46E1-A52F-A790F693625F}" srcOrd="3" destOrd="0" parTransId="{A18C3415-A5E6-477F-B1A2-E3A59C142824}" sibTransId="{BA6C17F9-7B3E-4392-A575-E8576A14AE68}"/>
    <dgm:cxn modelId="{BE1A6C37-43BF-45E7-8C63-BA5212E65FAE}" srcId="{BA96D2F8-EDCF-429C-A4C4-5CB8DB6D953E}" destId="{6FE9E224-5640-4926-B165-B12C953216E7}" srcOrd="1" destOrd="0" parTransId="{212EED44-36C6-4174-A9B4-F7B0B9D4887A}" sibTransId="{275D7694-D8BC-4613-B5B6-B25C50CA54FC}"/>
    <dgm:cxn modelId="{4D9F0DF1-B301-4DA0-B8AD-610666207DF0}" type="presOf" srcId="{6FE9E224-5640-4926-B165-B12C953216E7}" destId="{E6140A6A-BA7E-42E3-A730-9553452C508D}" srcOrd="0" destOrd="0" presId="urn:microsoft.com/office/officeart/2005/8/layout/vList2"/>
    <dgm:cxn modelId="{82667854-5132-4BC4-8C17-1D48EED1DB6D}" type="presOf" srcId="{BA96D2F8-EDCF-429C-A4C4-5CB8DB6D953E}" destId="{67C8BF8D-CE86-4ECC-A447-46A03E197FE3}" srcOrd="0" destOrd="0" presId="urn:microsoft.com/office/officeart/2005/8/layout/vList2"/>
    <dgm:cxn modelId="{9079436E-C842-469A-9C0E-FDAA9ECC67B2}" srcId="{BA96D2F8-EDCF-429C-A4C4-5CB8DB6D953E}" destId="{B757292B-2C54-43F0-958E-B747AE1CBCFE}" srcOrd="0" destOrd="0" parTransId="{DDACD6AA-18DE-4471-94D4-63E804D355AF}" sibTransId="{C577BDA8-0B1F-4946-9528-B4EA4B4A9E29}"/>
    <dgm:cxn modelId="{26BDD67E-0F62-466A-A233-D6EC3C7C5D41}" type="presOf" srcId="{B757292B-2C54-43F0-958E-B747AE1CBCFE}" destId="{F738E9B8-83C3-4439-B139-CFC35CD993C1}" srcOrd="0" destOrd="0" presId="urn:microsoft.com/office/officeart/2005/8/layout/vList2"/>
    <dgm:cxn modelId="{3CFAB8FE-BB9C-48F0-B590-A4C3A1711AC2}" type="presParOf" srcId="{67C8BF8D-CE86-4ECC-A447-46A03E197FE3}" destId="{F738E9B8-83C3-4439-B139-CFC35CD993C1}" srcOrd="0" destOrd="0" presId="urn:microsoft.com/office/officeart/2005/8/layout/vList2"/>
    <dgm:cxn modelId="{9E5BD84A-EDD6-45EC-A4FC-026031F38C95}" type="presParOf" srcId="{67C8BF8D-CE86-4ECC-A447-46A03E197FE3}" destId="{21656D72-8073-4946-8254-A292E6DD0F53}" srcOrd="1" destOrd="0" presId="urn:microsoft.com/office/officeart/2005/8/layout/vList2"/>
    <dgm:cxn modelId="{0105D4D3-3FFB-4B74-B66D-21217571BF45}" type="presParOf" srcId="{67C8BF8D-CE86-4ECC-A447-46A03E197FE3}" destId="{E6140A6A-BA7E-42E3-A730-9553452C508D}" srcOrd="2" destOrd="0" presId="urn:microsoft.com/office/officeart/2005/8/layout/vList2"/>
    <dgm:cxn modelId="{7B8DB56E-BC28-4494-A02F-9A2DA088E6DA}" type="presParOf" srcId="{67C8BF8D-CE86-4ECC-A447-46A03E197FE3}" destId="{51DAAA90-8786-493A-91BA-7A5D32A5F902}" srcOrd="3" destOrd="0" presId="urn:microsoft.com/office/officeart/2005/8/layout/vList2"/>
    <dgm:cxn modelId="{8245410C-581B-4F4D-B6AE-69A271E98121}" type="presParOf" srcId="{67C8BF8D-CE86-4ECC-A447-46A03E197FE3}" destId="{7A286523-D94A-4386-8FA8-77F6D782206D}" srcOrd="4" destOrd="0" presId="urn:microsoft.com/office/officeart/2005/8/layout/vList2"/>
    <dgm:cxn modelId="{DEA8C724-5D80-4AB4-9B03-3057E551D39E}" type="presParOf" srcId="{67C8BF8D-CE86-4ECC-A447-46A03E197FE3}" destId="{5771C886-3D57-4B1C-A873-30B5C23BF96F}" srcOrd="5" destOrd="0" presId="urn:microsoft.com/office/officeart/2005/8/layout/vList2"/>
    <dgm:cxn modelId="{7B701F65-BE33-4C7C-BEFB-59169BB700FE}" type="presParOf" srcId="{67C8BF8D-CE86-4ECC-A447-46A03E197FE3}" destId="{3A9FAEA8-CB60-447C-BF40-58B11400A0C5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738E9B8-83C3-4439-B139-CFC35CD993C1}">
      <dsp:nvSpPr>
        <dsp:cNvPr id="0" name=""/>
        <dsp:cNvSpPr/>
      </dsp:nvSpPr>
      <dsp:spPr>
        <a:xfrm>
          <a:off x="0" y="21056"/>
          <a:ext cx="4581216" cy="76752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 smtClean="0">
              <a:latin typeface="微軟正黑體" pitchFamily="34" charset="-120"/>
              <a:ea typeface="微軟正黑體" pitchFamily="34" charset="-120"/>
            </a:rPr>
            <a:t>於其他學校畢業生沒有太大差別 </a:t>
          </a:r>
          <a:endParaRPr lang="zh-TW" altLang="en-US" sz="16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0" y="21056"/>
        <a:ext cx="4581216" cy="767520"/>
      </dsp:txXfrm>
    </dsp:sp>
    <dsp:sp modelId="{E6140A6A-BA7E-42E3-A730-9553452C508D}">
      <dsp:nvSpPr>
        <dsp:cNvPr id="0" name=""/>
        <dsp:cNvSpPr/>
      </dsp:nvSpPr>
      <dsp:spPr>
        <a:xfrm>
          <a:off x="0" y="906656"/>
          <a:ext cx="4581216" cy="767520"/>
        </a:xfrm>
        <a:prstGeom prst="roundRect">
          <a:avLst/>
        </a:prstGeom>
        <a:solidFill>
          <a:schemeClr val="accent1">
            <a:shade val="80000"/>
            <a:hueOff val="76561"/>
            <a:satOff val="-1098"/>
            <a:lumOff val="640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 smtClean="0">
              <a:latin typeface="微軟正黑體" pitchFamily="34" charset="-120"/>
              <a:ea typeface="微軟正黑體" pitchFamily="34" charset="-120"/>
            </a:rPr>
            <a:t>語言能力較好</a:t>
          </a:r>
          <a:endParaRPr lang="zh-TW" altLang="en-US" sz="16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0" y="906656"/>
        <a:ext cx="4581216" cy="767520"/>
      </dsp:txXfrm>
    </dsp:sp>
    <dsp:sp modelId="{7A286523-D94A-4386-8FA8-77F6D782206D}">
      <dsp:nvSpPr>
        <dsp:cNvPr id="0" name=""/>
        <dsp:cNvSpPr/>
      </dsp:nvSpPr>
      <dsp:spPr>
        <a:xfrm>
          <a:off x="0" y="1792256"/>
          <a:ext cx="4581216" cy="767520"/>
        </a:xfrm>
        <a:prstGeom prst="roundRect">
          <a:avLst/>
        </a:prstGeom>
        <a:solidFill>
          <a:schemeClr val="accent1">
            <a:shade val="80000"/>
            <a:hueOff val="153123"/>
            <a:satOff val="-2196"/>
            <a:lumOff val="128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 smtClean="0">
              <a:latin typeface="微軟正黑體" pitchFamily="34" charset="-120"/>
              <a:ea typeface="微軟正黑體" pitchFamily="34" charset="-120"/>
            </a:rPr>
            <a:t>跟其他學校畢業生比較沒有差別</a:t>
          </a:r>
          <a:endParaRPr lang="zh-TW" altLang="en-US" sz="16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0" y="1792256"/>
        <a:ext cx="4581216" cy="767520"/>
      </dsp:txXfrm>
    </dsp:sp>
    <dsp:sp modelId="{3A9FAEA8-CB60-447C-BF40-58B11400A0C5}">
      <dsp:nvSpPr>
        <dsp:cNvPr id="0" name=""/>
        <dsp:cNvSpPr/>
      </dsp:nvSpPr>
      <dsp:spPr>
        <a:xfrm>
          <a:off x="0" y="2677856"/>
          <a:ext cx="4581216" cy="767520"/>
        </a:xfrm>
        <a:prstGeom prst="roundRect">
          <a:avLst/>
        </a:prstGeom>
        <a:solidFill>
          <a:schemeClr val="accent1">
            <a:shade val="80000"/>
            <a:hueOff val="229684"/>
            <a:satOff val="-3294"/>
            <a:lumOff val="1921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 smtClean="0">
              <a:latin typeface="微軟正黑體" pitchFamily="34" charset="-120"/>
              <a:ea typeface="微軟正黑體" pitchFamily="34" charset="-120"/>
            </a:rPr>
            <a:t>本校畢業生沒有特別的優勢 </a:t>
          </a:r>
          <a:endParaRPr lang="zh-TW" altLang="en-US" sz="16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0" y="2677856"/>
        <a:ext cx="4581216" cy="767520"/>
      </dsp:txXfrm>
    </dsp:sp>
    <dsp:sp modelId="{3FC141C1-38C7-4EDA-85B3-9A4F027A78E0}">
      <dsp:nvSpPr>
        <dsp:cNvPr id="0" name=""/>
        <dsp:cNvSpPr/>
      </dsp:nvSpPr>
      <dsp:spPr>
        <a:xfrm>
          <a:off x="0" y="3563456"/>
          <a:ext cx="4581216" cy="767520"/>
        </a:xfrm>
        <a:prstGeom prst="roundRect">
          <a:avLst/>
        </a:prstGeom>
        <a:solidFill>
          <a:schemeClr val="accent1">
            <a:shade val="80000"/>
            <a:hueOff val="306246"/>
            <a:satOff val="-4392"/>
            <a:lumOff val="256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 smtClean="0">
              <a:latin typeface="微軟正黑體" pitchFamily="34" charset="-120"/>
              <a:ea typeface="微軟正黑體" pitchFamily="34" charset="-120"/>
            </a:rPr>
            <a:t>學習能力較好</a:t>
          </a:r>
          <a:endParaRPr lang="zh-TW" altLang="en-US" sz="16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0" y="3563456"/>
        <a:ext cx="4581216" cy="76752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738E9B8-83C3-4439-B139-CFC35CD993C1}">
      <dsp:nvSpPr>
        <dsp:cNvPr id="0" name=""/>
        <dsp:cNvSpPr/>
      </dsp:nvSpPr>
      <dsp:spPr>
        <a:xfrm>
          <a:off x="0" y="15034"/>
          <a:ext cx="4848199" cy="486719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500" b="1" kern="1200" dirty="0" smtClean="0">
              <a:latin typeface="微軟正黑體" pitchFamily="34" charset="-120"/>
              <a:ea typeface="微軟正黑體" pitchFamily="34" charset="-120"/>
            </a:rPr>
            <a:t>態度 </a:t>
          </a:r>
          <a:endParaRPr lang="zh-TW" altLang="en-US" sz="15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0" y="15034"/>
        <a:ext cx="4848199" cy="486719"/>
      </dsp:txXfrm>
    </dsp:sp>
    <dsp:sp modelId="{E6140A6A-BA7E-42E3-A730-9553452C508D}">
      <dsp:nvSpPr>
        <dsp:cNvPr id="0" name=""/>
        <dsp:cNvSpPr/>
      </dsp:nvSpPr>
      <dsp:spPr>
        <a:xfrm>
          <a:off x="0" y="576634"/>
          <a:ext cx="4848199" cy="486719"/>
        </a:xfrm>
        <a:prstGeom prst="roundRect">
          <a:avLst/>
        </a:prstGeom>
        <a:solidFill>
          <a:schemeClr val="accent1">
            <a:shade val="80000"/>
            <a:hueOff val="38281"/>
            <a:satOff val="-549"/>
            <a:lumOff val="32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500" b="1" kern="1200" smtClean="0">
              <a:latin typeface="微軟正黑體" pitchFamily="34" charset="-120"/>
              <a:ea typeface="微軟正黑體" pitchFamily="34" charset="-120"/>
            </a:rPr>
            <a:t>首要是教師證，再來是學歷</a:t>
          </a:r>
          <a:endParaRPr lang="zh-TW" altLang="en-US" sz="15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0" y="576634"/>
        <a:ext cx="4848199" cy="486719"/>
      </dsp:txXfrm>
    </dsp:sp>
    <dsp:sp modelId="{7A286523-D94A-4386-8FA8-77F6D782206D}">
      <dsp:nvSpPr>
        <dsp:cNvPr id="0" name=""/>
        <dsp:cNvSpPr/>
      </dsp:nvSpPr>
      <dsp:spPr>
        <a:xfrm>
          <a:off x="0" y="1138234"/>
          <a:ext cx="4848199" cy="486719"/>
        </a:xfrm>
        <a:prstGeom prst="roundRect">
          <a:avLst/>
        </a:prstGeom>
        <a:solidFill>
          <a:schemeClr val="accent1">
            <a:shade val="80000"/>
            <a:hueOff val="76561"/>
            <a:satOff val="-1098"/>
            <a:lumOff val="640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500" b="1" kern="1200" smtClean="0">
              <a:latin typeface="微軟正黑體" pitchFamily="34" charset="-120"/>
              <a:ea typeface="微軟正黑體" pitchFamily="34" charset="-120"/>
            </a:rPr>
            <a:t>完全不考慮 </a:t>
          </a:r>
          <a:endParaRPr lang="zh-TW" altLang="en-US" sz="15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0" y="1138234"/>
        <a:ext cx="4848199" cy="486719"/>
      </dsp:txXfrm>
    </dsp:sp>
    <dsp:sp modelId="{3A9FAEA8-CB60-447C-BF40-58B11400A0C5}">
      <dsp:nvSpPr>
        <dsp:cNvPr id="0" name=""/>
        <dsp:cNvSpPr/>
      </dsp:nvSpPr>
      <dsp:spPr>
        <a:xfrm>
          <a:off x="0" y="1699834"/>
          <a:ext cx="4848199" cy="486719"/>
        </a:xfrm>
        <a:prstGeom prst="roundRect">
          <a:avLst/>
        </a:prstGeom>
        <a:solidFill>
          <a:schemeClr val="accent1">
            <a:shade val="80000"/>
            <a:hueOff val="114842"/>
            <a:satOff val="-1647"/>
            <a:lumOff val="960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500" b="1" kern="1200" smtClean="0">
              <a:latin typeface="微軟正黑體" pitchFamily="34" charset="-120"/>
              <a:ea typeface="微軟正黑體" pitchFamily="34" charset="-120"/>
            </a:rPr>
            <a:t>最好是社工</a:t>
          </a:r>
          <a:r>
            <a:rPr lang="en-US" sz="1500" b="1" kern="1200" smtClean="0">
              <a:latin typeface="微軟正黑體" pitchFamily="34" charset="-120"/>
              <a:ea typeface="微軟正黑體" pitchFamily="34" charset="-120"/>
            </a:rPr>
            <a:t>   </a:t>
          </a:r>
          <a:endParaRPr lang="zh-TW" altLang="en-US" sz="15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0" y="1699834"/>
        <a:ext cx="4848199" cy="486719"/>
      </dsp:txXfrm>
    </dsp:sp>
    <dsp:sp modelId="{3FC141C1-38C7-4EDA-85B3-9A4F027A78E0}">
      <dsp:nvSpPr>
        <dsp:cNvPr id="0" name=""/>
        <dsp:cNvSpPr/>
      </dsp:nvSpPr>
      <dsp:spPr>
        <a:xfrm>
          <a:off x="0" y="2261434"/>
          <a:ext cx="4848199" cy="486719"/>
        </a:xfrm>
        <a:prstGeom prst="roundRect">
          <a:avLst/>
        </a:prstGeom>
        <a:solidFill>
          <a:schemeClr val="accent1">
            <a:shade val="80000"/>
            <a:hueOff val="153123"/>
            <a:satOff val="-2196"/>
            <a:lumOff val="128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500" b="1" kern="1200" dirty="0" smtClean="0">
              <a:latin typeface="微軟正黑體" pitchFamily="34" charset="-120"/>
              <a:ea typeface="微軟正黑體" pitchFamily="34" charset="-120"/>
            </a:rPr>
            <a:t>學位</a:t>
          </a:r>
          <a:endParaRPr lang="zh-TW" altLang="en-US" sz="15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0" y="2261434"/>
        <a:ext cx="4848199" cy="486719"/>
      </dsp:txXfrm>
    </dsp:sp>
    <dsp:sp modelId="{C8822217-87C4-4716-850C-673E0F0F0EFD}">
      <dsp:nvSpPr>
        <dsp:cNvPr id="0" name=""/>
        <dsp:cNvSpPr/>
      </dsp:nvSpPr>
      <dsp:spPr>
        <a:xfrm>
          <a:off x="0" y="2823034"/>
          <a:ext cx="4848199" cy="486719"/>
        </a:xfrm>
        <a:prstGeom prst="roundRect">
          <a:avLst/>
        </a:prstGeom>
        <a:solidFill>
          <a:schemeClr val="accent1">
            <a:shade val="80000"/>
            <a:hueOff val="191404"/>
            <a:satOff val="-2745"/>
            <a:lumOff val="1600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500" b="1" kern="1200" dirty="0" smtClean="0">
              <a:latin typeface="微軟正黑體" pitchFamily="34" charset="-120"/>
              <a:ea typeface="微軟正黑體" pitchFamily="34" charset="-120"/>
            </a:rPr>
            <a:t>人格</a:t>
          </a:r>
          <a:endParaRPr lang="zh-TW" altLang="en-US" sz="15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0" y="2823034"/>
        <a:ext cx="4848199" cy="486719"/>
      </dsp:txXfrm>
    </dsp:sp>
    <dsp:sp modelId="{93341964-5F0D-4886-AAFC-513E8A9720F6}">
      <dsp:nvSpPr>
        <dsp:cNvPr id="0" name=""/>
        <dsp:cNvSpPr/>
      </dsp:nvSpPr>
      <dsp:spPr>
        <a:xfrm>
          <a:off x="0" y="3384634"/>
          <a:ext cx="4848199" cy="486719"/>
        </a:xfrm>
        <a:prstGeom prst="roundRect">
          <a:avLst/>
        </a:prstGeom>
        <a:solidFill>
          <a:schemeClr val="accent1">
            <a:shade val="80000"/>
            <a:hueOff val="229684"/>
            <a:satOff val="-3294"/>
            <a:lumOff val="1921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500" b="1" kern="1200" dirty="0" smtClean="0">
              <a:latin typeface="微軟正黑體" pitchFamily="34" charset="-120"/>
              <a:ea typeface="微軟正黑體" pitchFamily="34" charset="-120"/>
            </a:rPr>
            <a:t>各個職業所考慮的應徵條件都不同</a:t>
          </a:r>
          <a:endParaRPr lang="zh-TW" altLang="en-US" sz="15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0" y="3384634"/>
        <a:ext cx="4848199" cy="486719"/>
      </dsp:txXfrm>
    </dsp:sp>
    <dsp:sp modelId="{E4D08ED6-3EFE-403C-BFEF-BDD7B20D3C05}">
      <dsp:nvSpPr>
        <dsp:cNvPr id="0" name=""/>
        <dsp:cNvSpPr/>
      </dsp:nvSpPr>
      <dsp:spPr>
        <a:xfrm>
          <a:off x="0" y="3946234"/>
          <a:ext cx="4848199" cy="486719"/>
        </a:xfrm>
        <a:prstGeom prst="roundRect">
          <a:avLst/>
        </a:prstGeom>
        <a:solidFill>
          <a:schemeClr val="accent1">
            <a:shade val="80000"/>
            <a:hueOff val="267965"/>
            <a:satOff val="-3843"/>
            <a:lumOff val="2241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500" b="1" kern="1200" dirty="0" smtClean="0">
              <a:latin typeface="微軟正黑體" pitchFamily="34" charset="-120"/>
              <a:ea typeface="微軟正黑體" pitchFamily="34" charset="-120"/>
            </a:rPr>
            <a:t>專業能力</a:t>
          </a:r>
          <a:endParaRPr lang="zh-TW" altLang="en-US" sz="15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0" y="3946234"/>
        <a:ext cx="4848199" cy="486719"/>
      </dsp:txXfrm>
    </dsp:sp>
    <dsp:sp modelId="{F8339DEE-B7B7-4431-B52A-346F0A5F2FF9}">
      <dsp:nvSpPr>
        <dsp:cNvPr id="0" name=""/>
        <dsp:cNvSpPr/>
      </dsp:nvSpPr>
      <dsp:spPr>
        <a:xfrm>
          <a:off x="0" y="4507834"/>
          <a:ext cx="4848199" cy="486719"/>
        </a:xfrm>
        <a:prstGeom prst="roundRect">
          <a:avLst/>
        </a:prstGeom>
        <a:solidFill>
          <a:schemeClr val="accent1">
            <a:shade val="80000"/>
            <a:hueOff val="306246"/>
            <a:satOff val="-4392"/>
            <a:lumOff val="256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500" b="1" kern="1200" dirty="0" smtClean="0">
              <a:latin typeface="微軟正黑體" pitchFamily="34" charset="-120"/>
              <a:ea typeface="微軟正黑體" pitchFamily="34" charset="-120"/>
            </a:rPr>
            <a:t>個性是否適合服務業</a:t>
          </a:r>
          <a:endParaRPr lang="zh-TW" altLang="en-US" sz="15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0" y="4507834"/>
        <a:ext cx="4848199" cy="48671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8F4F58-5945-4594-888C-C3722EE5085C}" type="datetimeFigureOut">
              <a:rPr lang="zh-TW" altLang="en-US" smtClean="0"/>
              <a:pPr/>
              <a:t>2014/2/24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33F21B-F772-4422-AD41-F7E083F8C8B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421977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33F21B-F772-4422-AD41-F7E083F8C8B8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52395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33F21B-F772-4422-AD41-F7E083F8C8B8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236531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7DF10-21DF-4DD6-B4EB-727D8B1667B5}" type="datetimeFigureOut">
              <a:rPr lang="zh-TW" altLang="en-US" smtClean="0"/>
              <a:pPr/>
              <a:t>2014/2/24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A2CF6-907F-4522-BDB3-89E144371AA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727607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7DF10-21DF-4DD6-B4EB-727D8B1667B5}" type="datetimeFigureOut">
              <a:rPr lang="zh-TW" altLang="en-US" smtClean="0"/>
              <a:pPr/>
              <a:t>2014/2/24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A2CF6-907F-4522-BDB3-89E144371AA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775245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7DF10-21DF-4DD6-B4EB-727D8B1667B5}" type="datetimeFigureOut">
              <a:rPr lang="zh-TW" altLang="en-US" smtClean="0"/>
              <a:pPr/>
              <a:t>2014/2/24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A2CF6-907F-4522-BDB3-89E144371AA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686183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7DF10-21DF-4DD6-B4EB-727D8B1667B5}" type="datetimeFigureOut">
              <a:rPr lang="zh-TW" altLang="en-US" smtClean="0"/>
              <a:pPr/>
              <a:t>2014/2/24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A2CF6-907F-4522-BDB3-89E144371AA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324209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7DF10-21DF-4DD6-B4EB-727D8B1667B5}" type="datetimeFigureOut">
              <a:rPr lang="zh-TW" altLang="en-US" smtClean="0"/>
              <a:pPr/>
              <a:t>2014/2/24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A2CF6-907F-4522-BDB3-89E144371AA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573939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7DF10-21DF-4DD6-B4EB-727D8B1667B5}" type="datetimeFigureOut">
              <a:rPr lang="zh-TW" altLang="en-US" smtClean="0"/>
              <a:pPr/>
              <a:t>2014/2/24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A2CF6-907F-4522-BDB3-89E144371AA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252210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7DF10-21DF-4DD6-B4EB-727D8B1667B5}" type="datetimeFigureOut">
              <a:rPr lang="zh-TW" altLang="en-US" smtClean="0"/>
              <a:pPr/>
              <a:t>2014/2/24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A2CF6-907F-4522-BDB3-89E144371AA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712882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7DF10-21DF-4DD6-B4EB-727D8B1667B5}" type="datetimeFigureOut">
              <a:rPr lang="zh-TW" altLang="en-US" smtClean="0"/>
              <a:pPr/>
              <a:t>2014/2/24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A2CF6-907F-4522-BDB3-89E144371AA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304803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7DF10-21DF-4DD6-B4EB-727D8B1667B5}" type="datetimeFigureOut">
              <a:rPr lang="zh-TW" altLang="en-US" smtClean="0"/>
              <a:pPr/>
              <a:t>2014/2/24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A2CF6-907F-4522-BDB3-89E144371AA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809087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7DF10-21DF-4DD6-B4EB-727D8B1667B5}" type="datetimeFigureOut">
              <a:rPr lang="zh-TW" altLang="en-US" smtClean="0"/>
              <a:pPr/>
              <a:t>2014/2/24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A2CF6-907F-4522-BDB3-89E144371AA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993452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7DF10-21DF-4DD6-B4EB-727D8B1667B5}" type="datetimeFigureOut">
              <a:rPr lang="zh-TW" altLang="en-US" smtClean="0"/>
              <a:pPr/>
              <a:t>2014/2/24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A2CF6-907F-4522-BDB3-89E144371AA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751438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97DF10-21DF-4DD6-B4EB-727D8B1667B5}" type="datetimeFigureOut">
              <a:rPr lang="zh-TW" altLang="en-US" smtClean="0"/>
              <a:pPr/>
              <a:t>2014/2/24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A2CF6-907F-4522-BDB3-89E144371AA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001827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50050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圖表 3"/>
          <p:cNvGraphicFramePr/>
          <p:nvPr>
            <p:extLst>
              <p:ext uri="{D42A27DB-BD31-4B8C-83A1-F6EECF244321}">
                <p14:modId xmlns:p14="http://schemas.microsoft.com/office/powerpoint/2010/main" xmlns="" val="4107401683"/>
              </p:ext>
            </p:extLst>
          </p:nvPr>
        </p:nvGraphicFramePr>
        <p:xfrm>
          <a:off x="2147865" y="674237"/>
          <a:ext cx="6984776" cy="59951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投影片編號版面配置區 1"/>
          <p:cNvSpPr>
            <a:spLocks noGrp="1"/>
          </p:cNvSpPr>
          <p:nvPr>
            <p:ph type="sldNum" sz="quarter" idx="10"/>
          </p:nvPr>
        </p:nvSpPr>
        <p:spPr bwMode="auto">
          <a:xfrm>
            <a:off x="8892480" y="6564119"/>
            <a:ext cx="370384" cy="303212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33E85C-200F-4E17-A7F6-42D4DA476512}" type="slidenum">
              <a:rPr lang="zh-TW" altLang="en-US" b="1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zh-TW" altLang="en-US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051720" y="309421"/>
            <a:ext cx="684075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600" b="1" i="0" u="none" strike="noStrike" kern="1200" baseline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pPr>
            <a:r>
              <a:rPr lang="zh-TW" altLang="zh-TW" sz="2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雇主</a:t>
            </a:r>
            <a:r>
              <a:rPr lang="zh-TW" altLang="zh-TW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行業類別與應徵者徵選條件之交叉</a:t>
            </a:r>
            <a:r>
              <a:rPr lang="zh-TW" altLang="zh-TW" sz="2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表</a:t>
            </a:r>
            <a:endParaRPr lang="zh-TW" altLang="zh-TW" sz="2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819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圖表 3"/>
          <p:cNvGraphicFramePr/>
          <p:nvPr>
            <p:extLst>
              <p:ext uri="{D42A27DB-BD31-4B8C-83A1-F6EECF244321}">
                <p14:modId xmlns:p14="http://schemas.microsoft.com/office/powerpoint/2010/main" xmlns="" val="3997906510"/>
              </p:ext>
            </p:extLst>
          </p:nvPr>
        </p:nvGraphicFramePr>
        <p:xfrm>
          <a:off x="2195736" y="740308"/>
          <a:ext cx="6624736" cy="59290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投影片編號版面配置區 1"/>
          <p:cNvSpPr>
            <a:spLocks noGrp="1"/>
          </p:cNvSpPr>
          <p:nvPr>
            <p:ph type="sldNum" sz="quarter" idx="10"/>
          </p:nvPr>
        </p:nvSpPr>
        <p:spPr bwMode="auto">
          <a:xfrm>
            <a:off x="8848465" y="6564119"/>
            <a:ext cx="370384" cy="303212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33E85C-200F-4E17-A7F6-42D4DA476512}" type="slidenum">
              <a:rPr lang="zh-TW" altLang="en-US" b="1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zh-TW" altLang="en-US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051720" y="309421"/>
            <a:ext cx="684075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600" b="1" i="0" u="none" strike="noStrike" kern="1200" baseline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pPr>
            <a:r>
              <a:rPr lang="zh-TW" altLang="zh-TW" sz="2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雇主</a:t>
            </a:r>
            <a:r>
              <a:rPr lang="zh-TW" altLang="zh-TW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公司</a:t>
            </a:r>
            <a:r>
              <a:rPr lang="en-US" altLang="zh-TW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zh-TW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機構員工規模與應徵者徵選條件之交叉表</a:t>
            </a:r>
          </a:p>
        </p:txBody>
      </p:sp>
    </p:spTree>
    <p:extLst>
      <p:ext uri="{BB962C8B-B14F-4D97-AF65-F5344CB8AC3E}">
        <p14:creationId xmlns:p14="http://schemas.microsoft.com/office/powerpoint/2010/main" xmlns="" val="156819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圖表 3"/>
          <p:cNvGraphicFramePr/>
          <p:nvPr>
            <p:extLst>
              <p:ext uri="{D42A27DB-BD31-4B8C-83A1-F6EECF244321}">
                <p14:modId xmlns:p14="http://schemas.microsoft.com/office/powerpoint/2010/main" xmlns="" val="460297999"/>
              </p:ext>
            </p:extLst>
          </p:nvPr>
        </p:nvGraphicFramePr>
        <p:xfrm>
          <a:off x="2195736" y="740308"/>
          <a:ext cx="6840760" cy="59290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投影片編號版面配置區 1"/>
          <p:cNvSpPr>
            <a:spLocks noGrp="1"/>
          </p:cNvSpPr>
          <p:nvPr>
            <p:ph type="sldNum" sz="quarter" idx="10"/>
          </p:nvPr>
        </p:nvSpPr>
        <p:spPr bwMode="auto">
          <a:xfrm>
            <a:off x="8848465" y="6564119"/>
            <a:ext cx="370384" cy="303212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33E85C-200F-4E17-A7F6-42D4DA476512}" type="slidenum">
              <a:rPr lang="zh-TW" altLang="en-US" b="1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zh-TW" altLang="en-US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051720" y="309421"/>
            <a:ext cx="684075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600" b="1" i="0" u="none" strike="noStrike" kern="1200" baseline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pPr>
            <a:r>
              <a:rPr lang="zh-TW" altLang="en-US" sz="2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受</a:t>
            </a:r>
            <a:r>
              <a:rPr lang="zh-TW" altLang="zh-TW" sz="2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訪</a:t>
            </a:r>
            <a:r>
              <a:rPr lang="zh-TW" altLang="zh-TW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者認為哪些就業力也相當重要</a:t>
            </a:r>
          </a:p>
        </p:txBody>
      </p:sp>
    </p:spTree>
    <p:extLst>
      <p:ext uri="{BB962C8B-B14F-4D97-AF65-F5344CB8AC3E}">
        <p14:creationId xmlns:p14="http://schemas.microsoft.com/office/powerpoint/2010/main" xmlns="" val="281801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資料庫圖表 1"/>
          <p:cNvGraphicFramePr/>
          <p:nvPr>
            <p:extLst>
              <p:ext uri="{D42A27DB-BD31-4B8C-83A1-F6EECF244321}">
                <p14:modId xmlns:p14="http://schemas.microsoft.com/office/powerpoint/2010/main" xmlns="" val="406197124"/>
              </p:ext>
            </p:extLst>
          </p:nvPr>
        </p:nvGraphicFramePr>
        <p:xfrm>
          <a:off x="3131840" y="1235494"/>
          <a:ext cx="4581217" cy="38496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投影片編號版面配置區 1"/>
          <p:cNvSpPr>
            <a:spLocks noGrp="1"/>
          </p:cNvSpPr>
          <p:nvPr>
            <p:ph type="sldNum" sz="quarter" idx="10"/>
          </p:nvPr>
        </p:nvSpPr>
        <p:spPr bwMode="auto">
          <a:xfrm>
            <a:off x="8848465" y="6564119"/>
            <a:ext cx="370384" cy="303212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33E85C-200F-4E17-A7F6-42D4DA476512}" type="slidenum">
              <a:rPr lang="zh-TW" altLang="en-US" b="1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zh-TW" altLang="en-US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051720" y="309421"/>
            <a:ext cx="684075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 sz="1600" b="1" i="0" u="none" strike="noStrike" kern="1200" baseline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pPr>
            <a:r>
              <a:rPr lang="zh-TW" altLang="en-US" sz="2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選項</a:t>
            </a:r>
            <a:r>
              <a:rPr lang="zh-TW" altLang="en-US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「其他」之答案</a:t>
            </a:r>
          </a:p>
        </p:txBody>
      </p:sp>
    </p:spTree>
    <p:extLst>
      <p:ext uri="{BB962C8B-B14F-4D97-AF65-F5344CB8AC3E}">
        <p14:creationId xmlns:p14="http://schemas.microsoft.com/office/powerpoint/2010/main" xmlns="" val="392081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圖表 1"/>
          <p:cNvGraphicFramePr/>
          <p:nvPr>
            <p:extLst>
              <p:ext uri="{D42A27DB-BD31-4B8C-83A1-F6EECF244321}">
                <p14:modId xmlns:p14="http://schemas.microsoft.com/office/powerpoint/2010/main" xmlns="" val="3142626429"/>
              </p:ext>
            </p:extLst>
          </p:nvPr>
        </p:nvGraphicFramePr>
        <p:xfrm>
          <a:off x="1907704" y="908720"/>
          <a:ext cx="7128792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投影片編號版面配置區 1"/>
          <p:cNvSpPr>
            <a:spLocks noGrp="1"/>
          </p:cNvSpPr>
          <p:nvPr>
            <p:ph type="sldNum" sz="quarter" idx="10"/>
          </p:nvPr>
        </p:nvSpPr>
        <p:spPr bwMode="auto">
          <a:xfrm>
            <a:off x="8848465" y="6564119"/>
            <a:ext cx="370384" cy="303212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33E85C-200F-4E17-A7F6-42D4DA476512}" type="slidenum">
              <a:rPr lang="zh-TW" altLang="en-US" b="1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zh-TW" altLang="en-US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051720" y="309421"/>
            <a:ext cx="68407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600" b="1" i="0" u="none" strike="noStrike" kern="1200" baseline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pPr>
            <a:r>
              <a:rPr lang="zh-TW" altLang="zh-TW" sz="2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雇主</a:t>
            </a:r>
            <a:r>
              <a:rPr lang="zh-TW" altLang="zh-TW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行業類別與受訪者認為哪些就業力也相當重要</a:t>
            </a:r>
            <a:endParaRPr lang="en-US" altLang="zh-TW" sz="2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>
              <a:defRPr sz="1600" b="1" i="0" u="none" strike="noStrike" kern="1200" baseline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pPr>
            <a:r>
              <a:rPr lang="zh-TW" altLang="zh-TW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之交叉</a:t>
            </a:r>
            <a:r>
              <a:rPr lang="zh-TW" altLang="zh-TW" sz="2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表</a:t>
            </a:r>
            <a:endParaRPr lang="zh-TW" altLang="zh-TW" sz="2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933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圖表 1"/>
          <p:cNvGraphicFramePr/>
          <p:nvPr>
            <p:extLst>
              <p:ext uri="{D42A27DB-BD31-4B8C-83A1-F6EECF244321}">
                <p14:modId xmlns:p14="http://schemas.microsoft.com/office/powerpoint/2010/main" xmlns="" val="4111187226"/>
              </p:ext>
            </p:extLst>
          </p:nvPr>
        </p:nvGraphicFramePr>
        <p:xfrm>
          <a:off x="1907704" y="1181742"/>
          <a:ext cx="7128792" cy="54156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投影片編號版面配置區 1"/>
          <p:cNvSpPr>
            <a:spLocks noGrp="1"/>
          </p:cNvSpPr>
          <p:nvPr>
            <p:ph type="sldNum" sz="quarter" idx="10"/>
          </p:nvPr>
        </p:nvSpPr>
        <p:spPr bwMode="auto">
          <a:xfrm>
            <a:off x="8848465" y="6564119"/>
            <a:ext cx="370384" cy="303212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33E85C-200F-4E17-A7F6-42D4DA476512}" type="slidenum">
              <a:rPr lang="zh-TW" altLang="en-US" b="1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zh-TW" altLang="en-US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051720" y="309421"/>
            <a:ext cx="68407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600" b="1" i="0" u="none" strike="noStrike" kern="1200" baseline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pPr>
            <a:r>
              <a:rPr lang="zh-TW" altLang="zh-TW" sz="2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雇主</a:t>
            </a:r>
            <a:r>
              <a:rPr lang="zh-TW" altLang="zh-TW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公司</a:t>
            </a:r>
            <a:r>
              <a:rPr lang="en-US" altLang="zh-TW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zh-TW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機構員工規模與受訪者認為哪些就業力也相當重要之交叉表</a:t>
            </a:r>
          </a:p>
        </p:txBody>
      </p:sp>
    </p:spTree>
    <p:extLst>
      <p:ext uri="{BB962C8B-B14F-4D97-AF65-F5344CB8AC3E}">
        <p14:creationId xmlns:p14="http://schemas.microsoft.com/office/powerpoint/2010/main" xmlns="" val="374873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圖表 1"/>
          <p:cNvGraphicFramePr/>
          <p:nvPr>
            <p:extLst>
              <p:ext uri="{D42A27DB-BD31-4B8C-83A1-F6EECF244321}">
                <p14:modId xmlns:p14="http://schemas.microsoft.com/office/powerpoint/2010/main" xmlns="" val="816229490"/>
              </p:ext>
            </p:extLst>
          </p:nvPr>
        </p:nvGraphicFramePr>
        <p:xfrm>
          <a:off x="1907704" y="773370"/>
          <a:ext cx="7128792" cy="59679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投影片編號版面配置區 1"/>
          <p:cNvSpPr>
            <a:spLocks noGrp="1"/>
          </p:cNvSpPr>
          <p:nvPr>
            <p:ph type="sldNum" sz="quarter" idx="10"/>
          </p:nvPr>
        </p:nvSpPr>
        <p:spPr bwMode="auto">
          <a:xfrm>
            <a:off x="8848465" y="6564119"/>
            <a:ext cx="370384" cy="303212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33E85C-200F-4E17-A7F6-42D4DA476512}" type="slidenum">
              <a:rPr lang="zh-TW" altLang="en-US" b="1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zh-TW" altLang="en-US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051720" y="309421"/>
            <a:ext cx="684075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600" b="1" i="0" u="none" strike="noStrike" kern="1200" baseline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pPr>
            <a:r>
              <a:rPr lang="zh-TW" altLang="zh-TW" sz="2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受</a:t>
            </a:r>
            <a:r>
              <a:rPr lang="zh-TW" altLang="zh-TW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訪者認為學校</a:t>
            </a:r>
            <a:r>
              <a:rPr lang="en-US" altLang="zh-TW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zh-TW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系所可以從哪些方面提高學生就業力</a:t>
            </a:r>
          </a:p>
        </p:txBody>
      </p:sp>
    </p:spTree>
    <p:extLst>
      <p:ext uri="{BB962C8B-B14F-4D97-AF65-F5344CB8AC3E}">
        <p14:creationId xmlns:p14="http://schemas.microsoft.com/office/powerpoint/2010/main" xmlns="" val="403597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 descr="餐具杯子摄影图__餐具厨具_餐饮美食_摄影图库_昵图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764704"/>
            <a:ext cx="2790825" cy="2857500"/>
          </a:xfrm>
          <a:prstGeom prst="rect">
            <a:avLst/>
          </a:prstGeom>
          <a:noFill/>
        </p:spPr>
      </p:pic>
      <p:pic>
        <p:nvPicPr>
          <p:cNvPr id="1028" name="Picture 4" descr="杯子矢量图__生活用品_生活百科_矢量图库_昵图网nipic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764704"/>
            <a:ext cx="2857500" cy="2628900"/>
          </a:xfrm>
          <a:prstGeom prst="rect">
            <a:avLst/>
          </a:prstGeom>
          <a:noFill/>
        </p:spPr>
      </p:pic>
      <p:pic>
        <p:nvPicPr>
          <p:cNvPr id="1030" name="Picture 6" descr="http://ts3.mm.bing.net/th?id=H.4867114018081246&amp;pid=15.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3429000"/>
            <a:ext cx="2857500" cy="2790825"/>
          </a:xfrm>
          <a:prstGeom prst="rect">
            <a:avLst/>
          </a:prstGeom>
          <a:noFill/>
        </p:spPr>
      </p:pic>
      <p:pic>
        <p:nvPicPr>
          <p:cNvPr id="1032" name="Picture 8" descr="http://ts1.mm.bing.net/th?id=H.4973581948158272&amp;pid=15.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760" y="3140968"/>
            <a:ext cx="3456384" cy="30646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圖表 8"/>
          <p:cNvGraphicFramePr/>
          <p:nvPr>
            <p:extLst>
              <p:ext uri="{D42A27DB-BD31-4B8C-83A1-F6EECF244321}">
                <p14:modId xmlns:p14="http://schemas.microsoft.com/office/powerpoint/2010/main" xmlns="" val="255370915"/>
              </p:ext>
            </p:extLst>
          </p:nvPr>
        </p:nvGraphicFramePr>
        <p:xfrm>
          <a:off x="2339752" y="692696"/>
          <a:ext cx="6288360" cy="59255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投影片編號版面配置區 1"/>
          <p:cNvSpPr>
            <a:spLocks noGrp="1"/>
          </p:cNvSpPr>
          <p:nvPr>
            <p:ph type="sldNum" sz="quarter" idx="10"/>
          </p:nvPr>
        </p:nvSpPr>
        <p:spPr bwMode="auto">
          <a:xfrm>
            <a:off x="8892480" y="6564119"/>
            <a:ext cx="370384" cy="303212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33E85C-200F-4E17-A7F6-42D4DA476512}" type="slidenum">
              <a:rPr lang="zh-TW" altLang="en-US" b="1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zh-TW" altLang="en-US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411760" y="309421"/>
            <a:ext cx="633670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zh-TW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受訪者對於本校畢業生各項就業力表現的滿意程度</a:t>
            </a:r>
            <a:endParaRPr lang="en-US" altLang="zh-TW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10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圖表 1"/>
          <p:cNvGraphicFramePr/>
          <p:nvPr>
            <p:extLst>
              <p:ext uri="{D42A27DB-BD31-4B8C-83A1-F6EECF244321}">
                <p14:modId xmlns:p14="http://schemas.microsoft.com/office/powerpoint/2010/main" xmlns="" val="2815379549"/>
              </p:ext>
            </p:extLst>
          </p:nvPr>
        </p:nvGraphicFramePr>
        <p:xfrm>
          <a:off x="2267744" y="620688"/>
          <a:ext cx="6624736" cy="6048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投影片編號版面配置區 1"/>
          <p:cNvSpPr>
            <a:spLocks noGrp="1"/>
          </p:cNvSpPr>
          <p:nvPr>
            <p:ph type="sldNum" sz="quarter" idx="10"/>
          </p:nvPr>
        </p:nvSpPr>
        <p:spPr bwMode="auto">
          <a:xfrm>
            <a:off x="8892480" y="6564119"/>
            <a:ext cx="370384" cy="303212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33E85C-200F-4E17-A7F6-42D4DA476512}" type="slidenum">
              <a:rPr lang="zh-TW" altLang="en-US" b="1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zh-TW" altLang="en-US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555777" y="309421"/>
            <a:ext cx="597666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zh-TW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受</a:t>
            </a:r>
            <a:r>
              <a:rPr lang="zh-TW" altLang="zh-TW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訪者認為本校畢業生哪些就業力具有</a:t>
            </a:r>
            <a:r>
              <a:rPr lang="zh-TW" altLang="zh-TW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優勢</a:t>
            </a:r>
            <a:endParaRPr lang="zh-TW" alt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803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資料庫圖表 1"/>
          <p:cNvGraphicFramePr/>
          <p:nvPr>
            <p:extLst>
              <p:ext uri="{D42A27DB-BD31-4B8C-83A1-F6EECF244321}">
                <p14:modId xmlns:p14="http://schemas.microsoft.com/office/powerpoint/2010/main" xmlns="" val="844485957"/>
              </p:ext>
            </p:extLst>
          </p:nvPr>
        </p:nvGraphicFramePr>
        <p:xfrm>
          <a:off x="3253500" y="1124744"/>
          <a:ext cx="4581217" cy="435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投影片編號版面配置區 1"/>
          <p:cNvSpPr>
            <a:spLocks noGrp="1"/>
          </p:cNvSpPr>
          <p:nvPr>
            <p:ph type="sldNum" sz="quarter" idx="10"/>
          </p:nvPr>
        </p:nvSpPr>
        <p:spPr bwMode="auto">
          <a:xfrm>
            <a:off x="8892480" y="6564119"/>
            <a:ext cx="370384" cy="303212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33E85C-200F-4E17-A7F6-42D4DA476512}" type="slidenum">
              <a:rPr lang="zh-TW" altLang="en-US" b="1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zh-TW" altLang="en-US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555777" y="309421"/>
            <a:ext cx="597666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zh-TW" alt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選項</a:t>
            </a:r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「其他」之</a:t>
            </a:r>
            <a:r>
              <a:rPr lang="zh-TW" alt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答案</a:t>
            </a:r>
            <a:endParaRPr lang="zh-TW" alt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783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圖表 1"/>
          <p:cNvGraphicFramePr/>
          <p:nvPr>
            <p:extLst>
              <p:ext uri="{D42A27DB-BD31-4B8C-83A1-F6EECF244321}">
                <p14:modId xmlns:p14="http://schemas.microsoft.com/office/powerpoint/2010/main" xmlns="" val="3544885687"/>
              </p:ext>
            </p:extLst>
          </p:nvPr>
        </p:nvGraphicFramePr>
        <p:xfrm>
          <a:off x="2051720" y="309421"/>
          <a:ext cx="6984776" cy="64319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投影片編號版面配置區 1"/>
          <p:cNvSpPr>
            <a:spLocks noGrp="1"/>
          </p:cNvSpPr>
          <p:nvPr>
            <p:ph type="sldNum" sz="quarter" idx="10"/>
          </p:nvPr>
        </p:nvSpPr>
        <p:spPr bwMode="auto">
          <a:xfrm>
            <a:off x="8892480" y="6564119"/>
            <a:ext cx="370384" cy="303212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33E85C-200F-4E17-A7F6-42D4DA476512}" type="slidenum">
              <a:rPr lang="zh-TW" altLang="en-US" b="1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zh-TW" altLang="en-US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051720" y="309421"/>
            <a:ext cx="68407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600" b="1" i="0" u="none" strike="noStrike" kern="1200" baseline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pPr>
            <a:r>
              <a:rPr lang="zh-TW" altLang="zh-TW" sz="2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雇主</a:t>
            </a:r>
            <a:r>
              <a:rPr lang="zh-TW" altLang="zh-TW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行業類別與受訪者認為本校畢業生哪些就業</a:t>
            </a:r>
            <a:r>
              <a:rPr lang="zh-TW" altLang="zh-TW" sz="2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力</a:t>
            </a:r>
            <a:endParaRPr lang="en-US" altLang="zh-TW" sz="22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>
              <a:defRPr sz="1600" b="1" i="0" u="none" strike="noStrike" kern="1200" baseline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pPr>
            <a:r>
              <a:rPr lang="zh-TW" altLang="zh-TW" sz="2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具有</a:t>
            </a:r>
            <a:r>
              <a:rPr lang="zh-TW" altLang="zh-TW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優勢之交叉</a:t>
            </a:r>
            <a:r>
              <a:rPr lang="zh-TW" altLang="zh-TW" sz="2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表</a:t>
            </a:r>
            <a:endParaRPr lang="zh-TW" altLang="zh-TW" sz="2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977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圖表 2"/>
          <p:cNvGraphicFramePr/>
          <p:nvPr>
            <p:extLst>
              <p:ext uri="{D42A27DB-BD31-4B8C-83A1-F6EECF244321}">
                <p14:modId xmlns:p14="http://schemas.microsoft.com/office/powerpoint/2010/main" xmlns="" val="3148962140"/>
              </p:ext>
            </p:extLst>
          </p:nvPr>
        </p:nvGraphicFramePr>
        <p:xfrm>
          <a:off x="2195736" y="980728"/>
          <a:ext cx="6840760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投影片編號版面配置區 1"/>
          <p:cNvSpPr>
            <a:spLocks noGrp="1"/>
          </p:cNvSpPr>
          <p:nvPr>
            <p:ph type="sldNum" sz="quarter" idx="10"/>
          </p:nvPr>
        </p:nvSpPr>
        <p:spPr bwMode="auto">
          <a:xfrm>
            <a:off x="8892480" y="6564119"/>
            <a:ext cx="370384" cy="303212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33E85C-200F-4E17-A7F6-42D4DA476512}" type="slidenum">
              <a:rPr lang="zh-TW" altLang="en-US" b="1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zh-TW" altLang="en-US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051720" y="309421"/>
            <a:ext cx="68407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600" b="1" i="0" u="none" strike="noStrike" kern="1200" baseline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pPr>
            <a:r>
              <a:rPr lang="zh-TW" altLang="zh-TW" sz="2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雇主</a:t>
            </a:r>
            <a:r>
              <a:rPr lang="zh-TW" altLang="zh-TW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公司</a:t>
            </a:r>
            <a:r>
              <a:rPr lang="en-US" altLang="zh-TW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zh-TW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機構員工規模與受訪者認為本校畢業生</a:t>
            </a:r>
          </a:p>
          <a:p>
            <a:pPr algn="ctr">
              <a:defRPr sz="1600" b="1" i="0" u="none" strike="noStrike" kern="1200" baseline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pPr>
            <a:r>
              <a:rPr lang="zh-TW" altLang="zh-TW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哪些就業力具有優勢之交叉</a:t>
            </a:r>
            <a:r>
              <a:rPr lang="zh-TW" altLang="zh-TW" sz="2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表</a:t>
            </a:r>
            <a:endParaRPr lang="zh-TW" altLang="zh-TW" sz="2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081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圖表 2"/>
          <p:cNvGraphicFramePr/>
          <p:nvPr>
            <p:extLst>
              <p:ext uri="{D42A27DB-BD31-4B8C-83A1-F6EECF244321}">
                <p14:modId xmlns:p14="http://schemas.microsoft.com/office/powerpoint/2010/main" xmlns="" val="3842273701"/>
              </p:ext>
            </p:extLst>
          </p:nvPr>
        </p:nvGraphicFramePr>
        <p:xfrm>
          <a:off x="1979712" y="476672"/>
          <a:ext cx="6984776" cy="6192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投影片編號版面配置區 1"/>
          <p:cNvSpPr>
            <a:spLocks noGrp="1"/>
          </p:cNvSpPr>
          <p:nvPr>
            <p:ph type="sldNum" sz="quarter" idx="10"/>
          </p:nvPr>
        </p:nvSpPr>
        <p:spPr bwMode="auto">
          <a:xfrm>
            <a:off x="8892480" y="6564119"/>
            <a:ext cx="370384" cy="303212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33E85C-200F-4E17-A7F6-42D4DA476512}" type="slidenum">
              <a:rPr lang="zh-TW" altLang="en-US" b="1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zh-TW" altLang="en-US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051720" y="309421"/>
            <a:ext cx="684075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600" b="1" i="0" u="none" strike="noStrike" kern="1200" baseline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pPr>
            <a:r>
              <a:rPr lang="zh-TW" altLang="zh-TW" sz="2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受</a:t>
            </a:r>
            <a:r>
              <a:rPr lang="zh-TW" altLang="zh-TW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訪者考慮應徵者之</a:t>
            </a:r>
            <a:r>
              <a:rPr lang="zh-TW" altLang="zh-TW" sz="2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條件</a:t>
            </a:r>
            <a:endParaRPr lang="zh-TW" altLang="zh-TW" sz="2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081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資料庫圖表 1"/>
          <p:cNvGraphicFramePr/>
          <p:nvPr>
            <p:extLst>
              <p:ext uri="{D42A27DB-BD31-4B8C-83A1-F6EECF244321}">
                <p14:modId xmlns:p14="http://schemas.microsoft.com/office/powerpoint/2010/main" xmlns="" val="3939876247"/>
              </p:ext>
            </p:extLst>
          </p:nvPr>
        </p:nvGraphicFramePr>
        <p:xfrm>
          <a:off x="3047999" y="1052736"/>
          <a:ext cx="4848200" cy="50095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投影片編號版面配置區 1"/>
          <p:cNvSpPr>
            <a:spLocks noGrp="1"/>
          </p:cNvSpPr>
          <p:nvPr>
            <p:ph type="sldNum" sz="quarter" idx="10"/>
          </p:nvPr>
        </p:nvSpPr>
        <p:spPr bwMode="auto">
          <a:xfrm>
            <a:off x="8892480" y="6564119"/>
            <a:ext cx="370384" cy="303212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33E85C-200F-4E17-A7F6-42D4DA476512}" type="slidenum">
              <a:rPr lang="zh-TW" altLang="en-US" b="1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zh-TW" altLang="en-US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051720" y="309421"/>
            <a:ext cx="684075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600" b="1" i="0" u="none" strike="noStrike" kern="1200" baseline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pPr>
            <a:r>
              <a:rPr lang="zh-TW" altLang="en-US" sz="2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選項</a:t>
            </a:r>
            <a:r>
              <a:rPr lang="zh-TW" altLang="en-US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「其他」之答案</a:t>
            </a:r>
            <a:endParaRPr lang="zh-TW" altLang="zh-TW" sz="2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081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943</TotalTime>
  <Words>282</Words>
  <Application>Microsoft Office PowerPoint</Application>
  <PresentationFormat>如螢幕大小 (4:3)</PresentationFormat>
  <Paragraphs>51</Paragraphs>
  <Slides>16</Slides>
  <Notes>2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17" baseType="lpstr">
      <vt:lpstr>Office 佈景主題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ntpu</dc:creator>
  <cp:lastModifiedBy>USER</cp:lastModifiedBy>
  <cp:revision>72</cp:revision>
  <dcterms:created xsi:type="dcterms:W3CDTF">2014-01-08T07:14:20Z</dcterms:created>
  <dcterms:modified xsi:type="dcterms:W3CDTF">2014-02-24T06:01:04Z</dcterms:modified>
</cp:coreProperties>
</file>