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308" r:id="rId2"/>
    <p:sldId id="317" r:id="rId3"/>
    <p:sldId id="310" r:id="rId4"/>
    <p:sldId id="311" r:id="rId5"/>
    <p:sldId id="312" r:id="rId6"/>
    <p:sldId id="313" r:id="rId7"/>
    <p:sldId id="318" r:id="rId8"/>
    <p:sldId id="314" r:id="rId9"/>
    <p:sldId id="315" r:id="rId10"/>
    <p:sldId id="316" r:id="rId11"/>
    <p:sldId id="281" r:id="rId12"/>
    <p:sldId id="257" r:id="rId13"/>
    <p:sldId id="258" r:id="rId14"/>
    <p:sldId id="282" r:id="rId15"/>
    <p:sldId id="263" r:id="rId16"/>
    <p:sldId id="262" r:id="rId17"/>
    <p:sldId id="259" r:id="rId18"/>
    <p:sldId id="261" r:id="rId19"/>
    <p:sldId id="264" r:id="rId20"/>
    <p:sldId id="265" r:id="rId21"/>
    <p:sldId id="283" r:id="rId22"/>
    <p:sldId id="266" r:id="rId23"/>
    <p:sldId id="293" r:id="rId24"/>
    <p:sldId id="267" r:id="rId25"/>
    <p:sldId id="284" r:id="rId26"/>
    <p:sldId id="268" r:id="rId27"/>
    <p:sldId id="295" r:id="rId28"/>
    <p:sldId id="269" r:id="rId29"/>
    <p:sldId id="296" r:id="rId30"/>
    <p:sldId id="270" r:id="rId31"/>
    <p:sldId id="271" r:id="rId32"/>
    <p:sldId id="272" r:id="rId33"/>
    <p:sldId id="273" r:id="rId34"/>
    <p:sldId id="286" r:id="rId35"/>
    <p:sldId id="280" r:id="rId36"/>
    <p:sldId id="297" r:id="rId37"/>
    <p:sldId id="298" r:id="rId38"/>
    <p:sldId id="275" r:id="rId39"/>
    <p:sldId id="299" r:id="rId40"/>
    <p:sldId id="301" r:id="rId41"/>
    <p:sldId id="276" r:id="rId42"/>
    <p:sldId id="300" r:id="rId43"/>
    <p:sldId id="277" r:id="rId44"/>
    <p:sldId id="287" r:id="rId45"/>
    <p:sldId id="288" r:id="rId46"/>
    <p:sldId id="289" r:id="rId47"/>
    <p:sldId id="290" r:id="rId48"/>
    <p:sldId id="291" r:id="rId49"/>
    <p:sldId id="307" r:id="rId50"/>
  </p:sldIdLst>
  <p:sldSz cx="9144000" cy="5143500" type="screen16x9"/>
  <p:notesSz cx="6858000" cy="9144000"/>
  <p:embeddedFontLst>
    <p:embeddedFont>
      <p:font typeface="Garamond" pitchFamily="18" charset="0"/>
      <p:regular r:id="rId52"/>
      <p:bold r:id="rId53"/>
      <p:italic r:id="rId54"/>
    </p:embeddedFont>
    <p:embeddedFont>
      <p:font typeface="微軟正黑體" pitchFamily="34" charset="-120"/>
      <p:regular r:id="rId55"/>
      <p:bold r:id="rId56"/>
    </p:embeddedFont>
    <p:embeddedFont>
      <p:font typeface="華康平劇體W7" pitchFamily="81" charset="-120"/>
      <p:regular r:id="rId57"/>
    </p:embeddedFont>
    <p:embeddedFont>
      <p:font typeface="Broadway" pitchFamily="82" charset="0"/>
      <p:regular r:id="rId58"/>
    </p:embeddedFont>
    <p:embeddedFont>
      <p:font typeface="標楷體" pitchFamily="65" charset="-120"/>
      <p:regular r:id="rId59"/>
    </p:embeddedFon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華康竹風體W4(P)" pitchFamily="66" charset="-120"/>
      <p:regular r:id="rId64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549"/>
    <a:srgbClr val="EA48DB"/>
    <a:srgbClr val="E9AFA1"/>
    <a:srgbClr val="000066"/>
    <a:srgbClr val="000046"/>
    <a:srgbClr val="000000"/>
    <a:srgbClr val="E08F7C"/>
    <a:srgbClr val="E66300"/>
    <a:srgbClr val="540002"/>
    <a:srgbClr val="D07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5" autoAdjust="0"/>
    <p:restoredTop sz="93525" autoAdjust="0"/>
  </p:normalViewPr>
  <p:slideViewPr>
    <p:cSldViewPr>
      <p:cViewPr>
        <p:scale>
          <a:sx n="66" d="100"/>
          <a:sy n="66" d="100"/>
        </p:scale>
        <p:origin x="-379" y="-1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8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畢業生現況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Sheet1!$A$2:$A$7</c:f>
              <c:strCache>
                <c:ptCount val="6"/>
                <c:pt idx="0">
                  <c:v>就業</c:v>
                </c:pt>
                <c:pt idx="1">
                  <c:v>升學</c:v>
                </c:pt>
                <c:pt idx="2">
                  <c:v>服役</c:v>
                </c:pt>
                <c:pt idx="3">
                  <c:v>準備考試</c:v>
                </c:pt>
                <c:pt idx="4">
                  <c:v>待業</c:v>
                </c:pt>
                <c:pt idx="5">
                  <c:v>其他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0.59099999999999997</c:v>
                </c:pt>
                <c:pt idx="1">
                  <c:v>0.2</c:v>
                </c:pt>
                <c:pt idx="2">
                  <c:v>3.2000000000000042E-2</c:v>
                </c:pt>
                <c:pt idx="3">
                  <c:v>8.7000000000000022E-2</c:v>
                </c:pt>
                <c:pt idx="4">
                  <c:v>7.6999999999999999E-2</c:v>
                </c:pt>
                <c:pt idx="5">
                  <c:v>1.4E-2</c:v>
                </c:pt>
              </c:numCache>
            </c:numRef>
          </c:val>
        </c:ser>
        <c:dLbls>
          <c:showVal val="1"/>
        </c:dLbls>
        <c:shape val="box"/>
        <c:axId val="89597056"/>
        <c:axId val="89598592"/>
        <c:axId val="0"/>
      </c:bar3DChart>
      <c:catAx>
        <c:axId val="89597056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 b="1"/>
            </a:pPr>
            <a:endParaRPr lang="zh-TW"/>
          </a:p>
        </c:txPr>
        <c:crossAx val="89598592"/>
        <c:crosses val="autoZero"/>
        <c:auto val="1"/>
        <c:lblAlgn val="ctr"/>
        <c:lblOffset val="100"/>
      </c:catAx>
      <c:valAx>
        <c:axId val="8959859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  <c:layout>
            <c:manualLayout>
              <c:xMode val="edge"/>
              <c:yMode val="edge"/>
              <c:x val="0.47146408500986103"/>
              <c:y val="0.84253575910363099"/>
            </c:manualLayout>
          </c:layout>
        </c:title>
        <c:numFmt formatCode="0.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95970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工作與就讀學系相關性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Sheet1!$B$2:$B$5</c:f>
              <c:strCache>
                <c:ptCount val="4"/>
                <c:pt idx="0">
                  <c:v>非常不相關</c:v>
                </c:pt>
                <c:pt idx="1">
                  <c:v>不太相關</c:v>
                </c:pt>
                <c:pt idx="2">
                  <c:v>有點相關</c:v>
                </c:pt>
                <c:pt idx="3">
                  <c:v>非常相關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0.223</c:v>
                </c:pt>
                <c:pt idx="1">
                  <c:v>0.14600000000000021</c:v>
                </c:pt>
                <c:pt idx="2">
                  <c:v>0.30600000000000038</c:v>
                </c:pt>
                <c:pt idx="3">
                  <c:v>0.32500000000000256</c:v>
                </c:pt>
              </c:numCache>
            </c:numRef>
          </c:val>
        </c:ser>
        <c:dLbls>
          <c:showVal val="1"/>
        </c:dLbls>
        <c:shape val="box"/>
        <c:axId val="85217664"/>
        <c:axId val="85219200"/>
        <c:axId val="0"/>
      </c:bar3DChart>
      <c:catAx>
        <c:axId val="85217664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5219200"/>
        <c:crosses val="autoZero"/>
        <c:auto val="1"/>
        <c:lblAlgn val="ctr"/>
        <c:lblOffset val="100"/>
      </c:catAx>
      <c:valAx>
        <c:axId val="8521920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sz="2400" b="1"/>
            </a:pPr>
            <a:endParaRPr lang="zh-TW"/>
          </a:p>
        </c:txPr>
        <c:crossAx val="85217664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zh-TW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不相關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0.31900000000000067</c:v>
                </c:pt>
                <c:pt idx="1">
                  <c:v>0.61800000000000122</c:v>
                </c:pt>
                <c:pt idx="2">
                  <c:v>0.32300000000000068</c:v>
                </c:pt>
                <c:pt idx="3">
                  <c:v>0.19500000000000001</c:v>
                </c:pt>
                <c:pt idx="4">
                  <c:v>0.33600000000000085</c:v>
                </c:pt>
                <c:pt idx="5">
                  <c:v>0.45900000000000002</c:v>
                </c:pt>
                <c:pt idx="6">
                  <c:v>5.7000000000000023E-2</c:v>
                </c:pt>
                <c:pt idx="7">
                  <c:v>0.44800000000000001</c:v>
                </c:pt>
                <c:pt idx="8">
                  <c:v>0.32300000000000068</c:v>
                </c:pt>
                <c:pt idx="9">
                  <c:v>0.60000000000000064</c:v>
                </c:pt>
                <c:pt idx="10">
                  <c:v>0.78900000000000003</c:v>
                </c:pt>
                <c:pt idx="11">
                  <c:v>0.35400000000000031</c:v>
                </c:pt>
                <c:pt idx="12">
                  <c:v>0.38500000000000068</c:v>
                </c:pt>
                <c:pt idx="13">
                  <c:v>0.2</c:v>
                </c:pt>
                <c:pt idx="14">
                  <c:v>0.5</c:v>
                </c:pt>
                <c:pt idx="15">
                  <c:v>0.16700000000000001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相關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0">
                  <c:v>0.68100000000000005</c:v>
                </c:pt>
                <c:pt idx="1">
                  <c:v>0.38200000000000067</c:v>
                </c:pt>
                <c:pt idx="2">
                  <c:v>0.67700000000000171</c:v>
                </c:pt>
                <c:pt idx="3">
                  <c:v>0.80500000000000005</c:v>
                </c:pt>
                <c:pt idx="4">
                  <c:v>0.6640000000000017</c:v>
                </c:pt>
                <c:pt idx="5">
                  <c:v>0.54100000000000004</c:v>
                </c:pt>
                <c:pt idx="6">
                  <c:v>0.94299999999999995</c:v>
                </c:pt>
                <c:pt idx="7">
                  <c:v>0.55200000000000005</c:v>
                </c:pt>
                <c:pt idx="8">
                  <c:v>0.67700000000000171</c:v>
                </c:pt>
                <c:pt idx="9">
                  <c:v>0.4</c:v>
                </c:pt>
                <c:pt idx="10">
                  <c:v>0.21100000000000024</c:v>
                </c:pt>
                <c:pt idx="11">
                  <c:v>0.64600000000000135</c:v>
                </c:pt>
                <c:pt idx="12">
                  <c:v>0.61500000000000121</c:v>
                </c:pt>
                <c:pt idx="13">
                  <c:v>0.8</c:v>
                </c:pt>
                <c:pt idx="14">
                  <c:v>0.5</c:v>
                </c:pt>
                <c:pt idx="15">
                  <c:v>0.83300000000000063</c:v>
                </c:pt>
              </c:numCache>
            </c:numRef>
          </c:val>
        </c:ser>
        <c:overlap val="100"/>
        <c:axId val="85541248"/>
        <c:axId val="85542784"/>
      </c:barChart>
      <c:catAx>
        <c:axId val="85541248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5542784"/>
        <c:crosses val="autoZero"/>
        <c:auto val="1"/>
        <c:lblAlgn val="ctr"/>
        <c:lblOffset val="100"/>
      </c:catAx>
      <c:valAx>
        <c:axId val="8554278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  <a:endParaRPr lang="en-US"/>
              </a:p>
            </c:rich>
          </c:tx>
        </c:title>
        <c:numFmt formatCode="0%" sourceLinked="1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554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0047149490537401E-2"/>
          <c:y val="0.83680859337027413"/>
          <c:w val="0.13456094465302829"/>
          <c:h val="0.10662972683970059"/>
        </c:manualLayout>
      </c:layout>
      <c:overlay val="1"/>
    </c:legend>
    <c:plotVisOnly val="1"/>
  </c:chart>
  <c:txPr>
    <a:bodyPr/>
    <a:lstStyle/>
    <a:p>
      <a:pPr>
        <a:defRPr sz="1400"/>
      </a:pPr>
      <a:endParaRPr lang="zh-TW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工作與就讀學系相關性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2.1642277353793683E-2"/>
                  <c:y val="-1.0418362897830722E-2"/>
                </c:manualLayout>
              </c:layout>
              <c:showVal val="1"/>
            </c:dLbl>
            <c:dLbl>
              <c:idx val="1"/>
              <c:layout>
                <c:manualLayout>
                  <c:x val="1.0821138676896821E-2"/>
                  <c:y val="1.5627544346746101E-2"/>
                </c:manualLayout>
              </c:layout>
              <c:showVal val="1"/>
            </c:dLbl>
            <c:dLbl>
              <c:idx val="3"/>
              <c:layout>
                <c:manualLayout>
                  <c:x val="1.2985366412276182E-2"/>
                  <c:y val="-7.8137721733730469E-3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Sheet1!$B$2:$B$5</c:f>
              <c:strCache>
                <c:ptCount val="4"/>
                <c:pt idx="0">
                  <c:v>非常不滿意</c:v>
                </c:pt>
                <c:pt idx="1">
                  <c:v>不太滿意</c:v>
                </c:pt>
                <c:pt idx="2">
                  <c:v>還算滿意</c:v>
                </c:pt>
                <c:pt idx="3">
                  <c:v>非常滿意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2.8000000000000001E-2</c:v>
                </c:pt>
                <c:pt idx="1">
                  <c:v>0.10500000000000002</c:v>
                </c:pt>
                <c:pt idx="2">
                  <c:v>0.69899999999999995</c:v>
                </c:pt>
                <c:pt idx="3">
                  <c:v>0.16700000000000001</c:v>
                </c:pt>
              </c:numCache>
            </c:numRef>
          </c:val>
        </c:ser>
        <c:dLbls>
          <c:showVal val="1"/>
        </c:dLbls>
        <c:shape val="box"/>
        <c:axId val="85594880"/>
        <c:axId val="85596416"/>
        <c:axId val="0"/>
      </c:bar3DChart>
      <c:catAx>
        <c:axId val="85594880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5596416"/>
        <c:crosses val="autoZero"/>
        <c:auto val="1"/>
        <c:lblAlgn val="ctr"/>
        <c:lblOffset val="100"/>
      </c:catAx>
      <c:valAx>
        <c:axId val="8559641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dirty="0"/>
                  <a:t>百分比</a:t>
                </a:r>
              </a:p>
            </c:rich>
          </c:tx>
          <c:layout>
            <c:manualLayout>
              <c:xMode val="edge"/>
              <c:yMode val="edge"/>
              <c:x val="0.46218054635332739"/>
              <c:y val="0.84235437774276656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5594880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zh-TW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工作與就讀學系相關性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Sheet1!$B$2:$B$5</c:f>
              <c:strCache>
                <c:ptCount val="4"/>
                <c:pt idx="0">
                  <c:v>根本沒有幫助</c:v>
                </c:pt>
                <c:pt idx="1">
                  <c:v>不太有幫助</c:v>
                </c:pt>
                <c:pt idx="2">
                  <c:v>有點幫助</c:v>
                </c:pt>
                <c:pt idx="3">
                  <c:v>很有幫助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8.1000000000000003E-2</c:v>
                </c:pt>
                <c:pt idx="1">
                  <c:v>0.14400000000000004</c:v>
                </c:pt>
                <c:pt idx="2">
                  <c:v>0.52200000000000002</c:v>
                </c:pt>
                <c:pt idx="3">
                  <c:v>0.254</c:v>
                </c:pt>
              </c:numCache>
            </c:numRef>
          </c:val>
        </c:ser>
        <c:dLbls>
          <c:showVal val="1"/>
        </c:dLbls>
        <c:shape val="box"/>
        <c:axId val="85641088"/>
        <c:axId val="85642624"/>
        <c:axId val="0"/>
      </c:bar3DChart>
      <c:catAx>
        <c:axId val="85641088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5642624"/>
        <c:crosses val="autoZero"/>
        <c:auto val="1"/>
        <c:lblAlgn val="ctr"/>
        <c:lblOffset val="100"/>
      </c:catAx>
      <c:valAx>
        <c:axId val="8564262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5641088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zh-TW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沒有幫助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0.18800000000000033</c:v>
                </c:pt>
                <c:pt idx="1">
                  <c:v>0.40200000000000002</c:v>
                </c:pt>
                <c:pt idx="2">
                  <c:v>0.19400000000000001</c:v>
                </c:pt>
                <c:pt idx="3">
                  <c:v>0.16800000000000001</c:v>
                </c:pt>
                <c:pt idx="4">
                  <c:v>0.29900000000000032</c:v>
                </c:pt>
                <c:pt idx="5">
                  <c:v>0.29500000000000032</c:v>
                </c:pt>
                <c:pt idx="6">
                  <c:v>5.7000000000000023E-2</c:v>
                </c:pt>
                <c:pt idx="7">
                  <c:v>0.30000000000000032</c:v>
                </c:pt>
                <c:pt idx="8">
                  <c:v>0.161</c:v>
                </c:pt>
                <c:pt idx="9">
                  <c:v>0.32300000000000068</c:v>
                </c:pt>
                <c:pt idx="10">
                  <c:v>0.10500000000000002</c:v>
                </c:pt>
                <c:pt idx="11">
                  <c:v>0.13800000000000001</c:v>
                </c:pt>
                <c:pt idx="12">
                  <c:v>0.192</c:v>
                </c:pt>
                <c:pt idx="13">
                  <c:v>0</c:v>
                </c:pt>
                <c:pt idx="14">
                  <c:v>0.16700000000000001</c:v>
                </c:pt>
                <c:pt idx="15">
                  <c:v>0.16700000000000001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有幫助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0">
                  <c:v>0.81200000000000061</c:v>
                </c:pt>
                <c:pt idx="1">
                  <c:v>0.59799999999999998</c:v>
                </c:pt>
                <c:pt idx="2">
                  <c:v>0.80600000000000005</c:v>
                </c:pt>
                <c:pt idx="3">
                  <c:v>0.83200000000000063</c:v>
                </c:pt>
                <c:pt idx="4">
                  <c:v>0.70100000000000062</c:v>
                </c:pt>
                <c:pt idx="5">
                  <c:v>0.70500000000000063</c:v>
                </c:pt>
                <c:pt idx="6">
                  <c:v>0.94299999999999995</c:v>
                </c:pt>
                <c:pt idx="7">
                  <c:v>0.70000000000000062</c:v>
                </c:pt>
                <c:pt idx="8">
                  <c:v>0.83900000000000063</c:v>
                </c:pt>
                <c:pt idx="9">
                  <c:v>0.67700000000000171</c:v>
                </c:pt>
                <c:pt idx="10">
                  <c:v>0.89500000000000002</c:v>
                </c:pt>
                <c:pt idx="11">
                  <c:v>0.86200000000000065</c:v>
                </c:pt>
                <c:pt idx="12">
                  <c:v>0.80800000000000005</c:v>
                </c:pt>
                <c:pt idx="13">
                  <c:v>1</c:v>
                </c:pt>
                <c:pt idx="14">
                  <c:v>0.83300000000000063</c:v>
                </c:pt>
                <c:pt idx="15">
                  <c:v>0.83300000000000063</c:v>
                </c:pt>
              </c:numCache>
            </c:numRef>
          </c:val>
        </c:ser>
        <c:overlap val="100"/>
        <c:axId val="86177664"/>
        <c:axId val="86179200"/>
      </c:barChart>
      <c:catAx>
        <c:axId val="8617766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zh-TW"/>
          </a:p>
        </c:txPr>
        <c:crossAx val="86179200"/>
        <c:crosses val="autoZero"/>
        <c:auto val="1"/>
        <c:lblAlgn val="ctr"/>
        <c:lblOffset val="100"/>
      </c:catAx>
      <c:valAx>
        <c:axId val="8617920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百分比</a:t>
                </a:r>
                <a:endParaRPr lang="en-US" altLang="zh-TW"/>
              </a:p>
            </c:rich>
          </c:tx>
        </c:title>
        <c:numFmt formatCode="0%" sourceLinked="1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6177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643047242314086E-2"/>
          <c:y val="0.84780888500048712"/>
          <c:w val="0.17782792434784192"/>
          <c:h val="0.11762962962962972"/>
        </c:manualLayout>
      </c:layout>
      <c:overlay val="1"/>
      <c:txPr>
        <a:bodyPr/>
        <a:lstStyle/>
        <a:p>
          <a:pPr>
            <a:defRPr sz="1600" b="1"/>
          </a:pPr>
          <a:endParaRPr lang="zh-TW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工作與就讀學系相關性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Sheet1!$B$2:$B$6</c:f>
              <c:strCache>
                <c:ptCount val="5"/>
                <c:pt idx="0">
                  <c:v>根本沒有幫助</c:v>
                </c:pt>
                <c:pt idx="1">
                  <c:v>不太有幫助</c:v>
                </c:pt>
                <c:pt idx="2">
                  <c:v>有點幫助</c:v>
                </c:pt>
                <c:pt idx="3">
                  <c:v>很有幫助</c:v>
                </c:pt>
                <c:pt idx="4">
                  <c:v>沒有學到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3.2000000000000042E-2</c:v>
                </c:pt>
                <c:pt idx="1">
                  <c:v>0.10600000000000002</c:v>
                </c:pt>
                <c:pt idx="2">
                  <c:v>0.58899999999999997</c:v>
                </c:pt>
                <c:pt idx="3">
                  <c:v>0.26900000000000002</c:v>
                </c:pt>
                <c:pt idx="4">
                  <c:v>4.0000000000000114E-3</c:v>
                </c:pt>
              </c:numCache>
            </c:numRef>
          </c:val>
        </c:ser>
        <c:dLbls>
          <c:showVal val="1"/>
        </c:dLbls>
        <c:shape val="box"/>
        <c:axId val="87140608"/>
        <c:axId val="87154688"/>
        <c:axId val="0"/>
      </c:bar3DChart>
      <c:catAx>
        <c:axId val="87140608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7154688"/>
        <c:crosses val="autoZero"/>
        <c:auto val="1"/>
        <c:lblAlgn val="ctr"/>
        <c:lblOffset val="100"/>
      </c:catAx>
      <c:valAx>
        <c:axId val="8715468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7140608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zh-TW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沒有幫助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0.21700000000000025</c:v>
                </c:pt>
                <c:pt idx="1">
                  <c:v>0.12000000000000002</c:v>
                </c:pt>
                <c:pt idx="2">
                  <c:v>0.21000000000000021</c:v>
                </c:pt>
                <c:pt idx="3">
                  <c:v>8.0000000000000043E-2</c:v>
                </c:pt>
                <c:pt idx="4">
                  <c:v>0.161</c:v>
                </c:pt>
                <c:pt idx="5">
                  <c:v>0.14800000000000021</c:v>
                </c:pt>
                <c:pt idx="6">
                  <c:v>0.14900000000000024</c:v>
                </c:pt>
                <c:pt idx="7">
                  <c:v>0.23300000000000001</c:v>
                </c:pt>
                <c:pt idx="8">
                  <c:v>6.5000000000000002E-2</c:v>
                </c:pt>
                <c:pt idx="9">
                  <c:v>0.17</c:v>
                </c:pt>
                <c:pt idx="10">
                  <c:v>0.10500000000000002</c:v>
                </c:pt>
                <c:pt idx="11">
                  <c:v>6.3E-2</c:v>
                </c:pt>
                <c:pt idx="12">
                  <c:v>0.16</c:v>
                </c:pt>
                <c:pt idx="13">
                  <c:v>4.0000000000000022E-2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有幫助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0">
                  <c:v>0.78300000000000003</c:v>
                </c:pt>
                <c:pt idx="1">
                  <c:v>0.88</c:v>
                </c:pt>
                <c:pt idx="2">
                  <c:v>0.77400000000000113</c:v>
                </c:pt>
                <c:pt idx="3">
                  <c:v>0.90200000000000002</c:v>
                </c:pt>
                <c:pt idx="4">
                  <c:v>0.83200000000000063</c:v>
                </c:pt>
                <c:pt idx="5">
                  <c:v>0.85200000000000065</c:v>
                </c:pt>
                <c:pt idx="6">
                  <c:v>0.85100000000000064</c:v>
                </c:pt>
                <c:pt idx="7">
                  <c:v>0.76700000000000113</c:v>
                </c:pt>
                <c:pt idx="8">
                  <c:v>0.93500000000000005</c:v>
                </c:pt>
                <c:pt idx="9">
                  <c:v>0.83000000000000063</c:v>
                </c:pt>
                <c:pt idx="10">
                  <c:v>0.89500000000000002</c:v>
                </c:pt>
                <c:pt idx="11">
                  <c:v>0.93700000000000061</c:v>
                </c:pt>
                <c:pt idx="12">
                  <c:v>0.84000000000000064</c:v>
                </c:pt>
                <c:pt idx="13">
                  <c:v>0.96000000000000063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沒有學到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Sheet1!$D$2:$D$17</c:f>
              <c:numCache>
                <c:formatCode>0.0%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1.6000000000000021E-2</c:v>
                </c:pt>
                <c:pt idx="3">
                  <c:v>1.7999999999999999E-2</c:v>
                </c:pt>
                <c:pt idx="4">
                  <c:v>7.0000000000000088E-3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overlap val="100"/>
        <c:axId val="87182336"/>
        <c:axId val="87200512"/>
      </c:barChart>
      <c:catAx>
        <c:axId val="8718233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zh-TW"/>
          </a:p>
        </c:txPr>
        <c:crossAx val="87200512"/>
        <c:crosses val="autoZero"/>
        <c:auto val="1"/>
        <c:lblAlgn val="ctr"/>
        <c:lblOffset val="100"/>
      </c:catAx>
      <c:valAx>
        <c:axId val="8720051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百分比</a:t>
                </a:r>
                <a:endParaRPr lang="en-US" altLang="zh-TW"/>
              </a:p>
            </c:rich>
          </c:tx>
        </c:title>
        <c:numFmt formatCode="0%" sourceLinked="1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71823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1566091256156458E-2"/>
          <c:y val="0.84146631671041117"/>
          <c:w val="0.15012287002530023"/>
          <c:h val="0.15853368328958881"/>
        </c:manualLayout>
      </c:layout>
      <c:overlay val="1"/>
      <c:txPr>
        <a:bodyPr/>
        <a:lstStyle/>
        <a:p>
          <a:pPr>
            <a:defRPr sz="1400"/>
          </a:pPr>
          <a:endParaRPr lang="zh-TW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工作與就讀學系相關性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Sheet1!$B$2:$B$6</c:f>
              <c:strCache>
                <c:ptCount val="5"/>
                <c:pt idx="0">
                  <c:v>根本沒有幫助</c:v>
                </c:pt>
                <c:pt idx="1">
                  <c:v>不太有幫助</c:v>
                </c:pt>
                <c:pt idx="2">
                  <c:v>有點幫助</c:v>
                </c:pt>
                <c:pt idx="3">
                  <c:v>很有幫助</c:v>
                </c:pt>
                <c:pt idx="4">
                  <c:v>沒有學到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2.4E-2</c:v>
                </c:pt>
                <c:pt idx="1">
                  <c:v>7.3000000000000009E-2</c:v>
                </c:pt>
                <c:pt idx="2">
                  <c:v>0.52800000000000002</c:v>
                </c:pt>
                <c:pt idx="3">
                  <c:v>0.36400000000000032</c:v>
                </c:pt>
                <c:pt idx="4">
                  <c:v>1.0999999999999998E-2</c:v>
                </c:pt>
              </c:numCache>
            </c:numRef>
          </c:val>
        </c:ser>
        <c:dLbls>
          <c:showVal val="1"/>
        </c:dLbls>
        <c:shape val="box"/>
        <c:axId val="87215488"/>
        <c:axId val="88282240"/>
        <c:axId val="0"/>
      </c:bar3DChart>
      <c:catAx>
        <c:axId val="87215488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8282240"/>
        <c:crosses val="autoZero"/>
        <c:auto val="1"/>
        <c:lblAlgn val="ctr"/>
        <c:lblOffset val="100"/>
      </c:catAx>
      <c:valAx>
        <c:axId val="8828224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7215488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zh-TW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工作與就讀學系相關性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Sheet1!$B$2:$B$6</c:f>
              <c:strCache>
                <c:ptCount val="5"/>
                <c:pt idx="0">
                  <c:v>根本沒有幫助</c:v>
                </c:pt>
                <c:pt idx="1">
                  <c:v>不太有幫助</c:v>
                </c:pt>
                <c:pt idx="2">
                  <c:v>有點幫助</c:v>
                </c:pt>
                <c:pt idx="3">
                  <c:v>很有幫助</c:v>
                </c:pt>
                <c:pt idx="4">
                  <c:v>沒有學到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0.10800000000000012</c:v>
                </c:pt>
                <c:pt idx="1">
                  <c:v>0.28700000000000031</c:v>
                </c:pt>
                <c:pt idx="2">
                  <c:v>0.42800000000000032</c:v>
                </c:pt>
                <c:pt idx="3">
                  <c:v>0.14700000000000021</c:v>
                </c:pt>
                <c:pt idx="4">
                  <c:v>2.9000000000000001E-2</c:v>
                </c:pt>
              </c:numCache>
            </c:numRef>
          </c:val>
        </c:ser>
        <c:dLbls>
          <c:showVal val="1"/>
        </c:dLbls>
        <c:shape val="box"/>
        <c:axId val="88382848"/>
        <c:axId val="88384640"/>
        <c:axId val="0"/>
      </c:bar3DChart>
      <c:catAx>
        <c:axId val="88382848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8384640"/>
        <c:crosses val="autoZero"/>
        <c:auto val="1"/>
        <c:lblAlgn val="ctr"/>
        <c:lblOffset val="100"/>
      </c:catAx>
      <c:valAx>
        <c:axId val="8838464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8382848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zh-TW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工作與就讀學系相關性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Sheet1!$B$2:$B$5</c:f>
              <c:strCache>
                <c:ptCount val="4"/>
                <c:pt idx="0">
                  <c:v>根本沒有幫助</c:v>
                </c:pt>
                <c:pt idx="1">
                  <c:v>不太有幫助</c:v>
                </c:pt>
                <c:pt idx="2">
                  <c:v>有點幫助</c:v>
                </c:pt>
                <c:pt idx="3">
                  <c:v>很有幫助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0.22600000000000001</c:v>
                </c:pt>
                <c:pt idx="1">
                  <c:v>0.31700000000000245</c:v>
                </c:pt>
                <c:pt idx="2">
                  <c:v>0.38700000000000256</c:v>
                </c:pt>
                <c:pt idx="3">
                  <c:v>7.0000000000000021E-2</c:v>
                </c:pt>
              </c:numCache>
            </c:numRef>
          </c:val>
        </c:ser>
        <c:dLbls>
          <c:showVal val="1"/>
        </c:dLbls>
        <c:shape val="box"/>
        <c:axId val="92065152"/>
        <c:axId val="92071040"/>
        <c:axId val="0"/>
      </c:bar3DChart>
      <c:catAx>
        <c:axId val="92065152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92071040"/>
        <c:crosses val="autoZero"/>
        <c:auto val="1"/>
        <c:lblAlgn val="ctr"/>
        <c:lblOffset val="100"/>
      </c:catAx>
      <c:valAx>
        <c:axId val="9207104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92065152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就業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0.25700000000000001</c:v>
                </c:pt>
                <c:pt idx="1">
                  <c:v>0.67200000000000981</c:v>
                </c:pt>
                <c:pt idx="2">
                  <c:v>0.67400000000000981</c:v>
                </c:pt>
                <c:pt idx="3">
                  <c:v>0.65200000000000891</c:v>
                </c:pt>
                <c:pt idx="4">
                  <c:v>0.74400000000000754</c:v>
                </c:pt>
                <c:pt idx="5">
                  <c:v>0.70700000000000063</c:v>
                </c:pt>
                <c:pt idx="6">
                  <c:v>0.66700000000000981</c:v>
                </c:pt>
                <c:pt idx="7">
                  <c:v>0.51900000000000002</c:v>
                </c:pt>
                <c:pt idx="8">
                  <c:v>0.75000000000000766</c:v>
                </c:pt>
                <c:pt idx="9">
                  <c:v>0.61100000000000065</c:v>
                </c:pt>
                <c:pt idx="10">
                  <c:v>0.60000000000000064</c:v>
                </c:pt>
                <c:pt idx="11">
                  <c:v>0.75000000000000766</c:v>
                </c:pt>
                <c:pt idx="12">
                  <c:v>0.72700000000000065</c:v>
                </c:pt>
                <c:pt idx="13">
                  <c:v>0.61100000000000065</c:v>
                </c:pt>
                <c:pt idx="14">
                  <c:v>0.41200000000000031</c:v>
                </c:pt>
                <c:pt idx="15">
                  <c:v>0.16700000000000001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升學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0">
                  <c:v>0.36400000000000032</c:v>
                </c:pt>
                <c:pt idx="1">
                  <c:v>0.17500000000000004</c:v>
                </c:pt>
                <c:pt idx="2">
                  <c:v>0.14000000000000001</c:v>
                </c:pt>
                <c:pt idx="3">
                  <c:v>0.17400000000000004</c:v>
                </c:pt>
                <c:pt idx="4">
                  <c:v>7.0000000000000021E-2</c:v>
                </c:pt>
                <c:pt idx="5">
                  <c:v>9.8000000000000226E-2</c:v>
                </c:pt>
                <c:pt idx="6">
                  <c:v>0.159000000000002</c:v>
                </c:pt>
                <c:pt idx="7">
                  <c:v>0.24100000000000021</c:v>
                </c:pt>
                <c:pt idx="8">
                  <c:v>0.111</c:v>
                </c:pt>
                <c:pt idx="9">
                  <c:v>0.17400000000000004</c:v>
                </c:pt>
                <c:pt idx="10">
                  <c:v>0.36700000000000038</c:v>
                </c:pt>
                <c:pt idx="11">
                  <c:v>0.10500000000000002</c:v>
                </c:pt>
                <c:pt idx="12">
                  <c:v>0.12100000000000002</c:v>
                </c:pt>
                <c:pt idx="13">
                  <c:v>0.30600000000000038</c:v>
                </c:pt>
                <c:pt idx="14">
                  <c:v>0.32400000000000423</c:v>
                </c:pt>
                <c:pt idx="15">
                  <c:v>0.66700000000000981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服役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Sheet1!$D$2:$D$17</c:f>
              <c:numCache>
                <c:formatCode>0.0%</c:formatCode>
                <c:ptCount val="16"/>
                <c:pt idx="0">
                  <c:v>1.4E-2</c:v>
                </c:pt>
                <c:pt idx="1">
                  <c:v>3.5999999999999997E-2</c:v>
                </c:pt>
                <c:pt idx="2">
                  <c:v>4.7000000000000014E-2</c:v>
                </c:pt>
                <c:pt idx="3">
                  <c:v>3.6999999999999998E-2</c:v>
                </c:pt>
                <c:pt idx="4">
                  <c:v>2.3E-2</c:v>
                </c:pt>
                <c:pt idx="5">
                  <c:v>3.6999999999999998E-2</c:v>
                </c:pt>
                <c:pt idx="6">
                  <c:v>3.2000000000000042E-2</c:v>
                </c:pt>
                <c:pt idx="7">
                  <c:v>9.3000000000000208E-2</c:v>
                </c:pt>
                <c:pt idx="8">
                  <c:v>0</c:v>
                </c:pt>
                <c:pt idx="9">
                  <c:v>3.500000000000001E-2</c:v>
                </c:pt>
                <c:pt idx="10">
                  <c:v>0</c:v>
                </c:pt>
                <c:pt idx="11">
                  <c:v>3.9000000000000014E-2</c:v>
                </c:pt>
                <c:pt idx="12">
                  <c:v>0</c:v>
                </c:pt>
                <c:pt idx="13">
                  <c:v>2.8000000000000001E-2</c:v>
                </c:pt>
                <c:pt idx="14">
                  <c:v>0</c:v>
                </c:pt>
                <c:pt idx="15">
                  <c:v>5.6000000000000001E-2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準備考試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Sheet1!$E$2:$E$17</c:f>
              <c:numCache>
                <c:formatCode>0.0%</c:formatCode>
                <c:ptCount val="16"/>
                <c:pt idx="0">
                  <c:v>0.27600000000000002</c:v>
                </c:pt>
                <c:pt idx="1">
                  <c:v>4.3999999999999997E-2</c:v>
                </c:pt>
                <c:pt idx="2">
                  <c:v>7.0000000000000021E-2</c:v>
                </c:pt>
                <c:pt idx="3">
                  <c:v>5.6000000000000001E-2</c:v>
                </c:pt>
                <c:pt idx="4">
                  <c:v>5.1999999999999998E-2</c:v>
                </c:pt>
                <c:pt idx="5">
                  <c:v>1.2E-2</c:v>
                </c:pt>
                <c:pt idx="6">
                  <c:v>7.9000000000000514E-2</c:v>
                </c:pt>
                <c:pt idx="7">
                  <c:v>3.6999999999999998E-2</c:v>
                </c:pt>
                <c:pt idx="8">
                  <c:v>2.8000000000000001E-2</c:v>
                </c:pt>
                <c:pt idx="9">
                  <c:v>7.5999999999999998E-2</c:v>
                </c:pt>
                <c:pt idx="10">
                  <c:v>0</c:v>
                </c:pt>
                <c:pt idx="11">
                  <c:v>2.5999999999999999E-2</c:v>
                </c:pt>
                <c:pt idx="12">
                  <c:v>3.0000000000000002E-2</c:v>
                </c:pt>
                <c:pt idx="13">
                  <c:v>2.8000000000000001E-2</c:v>
                </c:pt>
                <c:pt idx="14">
                  <c:v>0.14700000000000021</c:v>
                </c:pt>
                <c:pt idx="15">
                  <c:v>5.6000000000000001E-2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待業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Sheet1!$F$2:$F$17</c:f>
              <c:numCache>
                <c:formatCode>0.0%</c:formatCode>
                <c:ptCount val="16"/>
                <c:pt idx="0">
                  <c:v>7.5000000000000011E-2</c:v>
                </c:pt>
                <c:pt idx="1">
                  <c:v>7.3000000000000009E-2</c:v>
                </c:pt>
                <c:pt idx="2">
                  <c:v>5.8000000000000003E-2</c:v>
                </c:pt>
                <c:pt idx="3">
                  <c:v>5.6000000000000001E-2</c:v>
                </c:pt>
                <c:pt idx="4">
                  <c:v>8.7000000000000022E-2</c:v>
                </c:pt>
                <c:pt idx="5">
                  <c:v>0.14600000000000021</c:v>
                </c:pt>
                <c:pt idx="6">
                  <c:v>6.3E-2</c:v>
                </c:pt>
                <c:pt idx="7">
                  <c:v>9.3000000000000208E-2</c:v>
                </c:pt>
                <c:pt idx="8">
                  <c:v>0.111</c:v>
                </c:pt>
                <c:pt idx="9">
                  <c:v>9.0000000000000024E-2</c:v>
                </c:pt>
                <c:pt idx="10">
                  <c:v>3.3000000000000002E-2</c:v>
                </c:pt>
                <c:pt idx="11">
                  <c:v>6.6000000000000003E-2</c:v>
                </c:pt>
                <c:pt idx="12">
                  <c:v>0.12100000000000002</c:v>
                </c:pt>
                <c:pt idx="13">
                  <c:v>2.8000000000000001E-2</c:v>
                </c:pt>
                <c:pt idx="14">
                  <c:v>5.9000000000000434E-2</c:v>
                </c:pt>
                <c:pt idx="15">
                  <c:v>2.8000000000000001E-2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其他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Sheet1!$G$2:$G$17</c:f>
              <c:numCache>
                <c:formatCode>0.0%</c:formatCode>
                <c:ptCount val="16"/>
                <c:pt idx="0">
                  <c:v>1.4E-2</c:v>
                </c:pt>
                <c:pt idx="1">
                  <c:v>0</c:v>
                </c:pt>
                <c:pt idx="2">
                  <c:v>1.2E-2</c:v>
                </c:pt>
                <c:pt idx="3">
                  <c:v>2.5000000000000001E-2</c:v>
                </c:pt>
                <c:pt idx="4">
                  <c:v>2.3E-2</c:v>
                </c:pt>
                <c:pt idx="5">
                  <c:v>0</c:v>
                </c:pt>
                <c:pt idx="6">
                  <c:v>0</c:v>
                </c:pt>
                <c:pt idx="7">
                  <c:v>1.9000000000000246E-2</c:v>
                </c:pt>
                <c:pt idx="8">
                  <c:v>0</c:v>
                </c:pt>
                <c:pt idx="9">
                  <c:v>1.4E-2</c:v>
                </c:pt>
                <c:pt idx="10">
                  <c:v>0</c:v>
                </c:pt>
                <c:pt idx="11">
                  <c:v>1.2999999999999998E-2</c:v>
                </c:pt>
                <c:pt idx="12">
                  <c:v>0</c:v>
                </c:pt>
                <c:pt idx="13">
                  <c:v>0</c:v>
                </c:pt>
                <c:pt idx="14">
                  <c:v>5.9000000000000434E-2</c:v>
                </c:pt>
                <c:pt idx="15">
                  <c:v>2.8000000000000001E-2</c:v>
                </c:pt>
              </c:numCache>
            </c:numRef>
          </c:val>
        </c:ser>
        <c:overlap val="100"/>
        <c:axId val="92440064"/>
        <c:axId val="92441600"/>
      </c:barChart>
      <c:catAx>
        <c:axId val="9244006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zh-TW"/>
          </a:p>
        </c:txPr>
        <c:crossAx val="92441600"/>
        <c:crosses val="autoZero"/>
        <c:auto val="1"/>
        <c:lblAlgn val="ctr"/>
        <c:lblOffset val="100"/>
      </c:catAx>
      <c:valAx>
        <c:axId val="9244160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  <a:endParaRPr lang="en-US"/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924400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zh-TW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工作與就讀學系相關性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Sheet1!$B$2:$B$6</c:f>
              <c:strCache>
                <c:ptCount val="5"/>
                <c:pt idx="0">
                  <c:v>根本沒有幫助</c:v>
                </c:pt>
                <c:pt idx="1">
                  <c:v>不太有幫助</c:v>
                </c:pt>
                <c:pt idx="2">
                  <c:v>有點幫助</c:v>
                </c:pt>
                <c:pt idx="3">
                  <c:v>很有幫助</c:v>
                </c:pt>
                <c:pt idx="4">
                  <c:v>沒有學到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</c:v>
                </c:pt>
                <c:pt idx="1">
                  <c:v>0.14000000000000001</c:v>
                </c:pt>
                <c:pt idx="2">
                  <c:v>0.40300000000000002</c:v>
                </c:pt>
                <c:pt idx="3">
                  <c:v>0.30300000000000032</c:v>
                </c:pt>
                <c:pt idx="4">
                  <c:v>5.5000000000000014E-2</c:v>
                </c:pt>
              </c:numCache>
            </c:numRef>
          </c:val>
        </c:ser>
        <c:dLbls>
          <c:showVal val="1"/>
        </c:dLbls>
        <c:shape val="box"/>
        <c:axId val="92387200"/>
        <c:axId val="92388736"/>
        <c:axId val="0"/>
      </c:bar3DChart>
      <c:catAx>
        <c:axId val="92387200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92388736"/>
        <c:crosses val="autoZero"/>
        <c:auto val="1"/>
        <c:lblAlgn val="ctr"/>
        <c:lblOffset val="100"/>
      </c:catAx>
      <c:valAx>
        <c:axId val="9238873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92387200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zh-TW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學校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zh-TW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非常不光榮</c:v>
                </c:pt>
                <c:pt idx="1">
                  <c:v>不太光榮</c:v>
                </c:pt>
                <c:pt idx="2">
                  <c:v>還算光榮</c:v>
                </c:pt>
                <c:pt idx="3">
                  <c:v>非常光榮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2.0000000000000052E-3</c:v>
                </c:pt>
                <c:pt idx="1">
                  <c:v>2.1000000000000012E-2</c:v>
                </c:pt>
                <c:pt idx="2">
                  <c:v>0.56000000000000005</c:v>
                </c:pt>
                <c:pt idx="3">
                  <c:v>0.41700000000000031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學系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zh-TW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非常不光榮</c:v>
                </c:pt>
                <c:pt idx="1">
                  <c:v>不太光榮</c:v>
                </c:pt>
                <c:pt idx="2">
                  <c:v>還算光榮</c:v>
                </c:pt>
                <c:pt idx="3">
                  <c:v>非常光榮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2.0000000000000052E-3</c:v>
                </c:pt>
                <c:pt idx="1">
                  <c:v>1.9000000000000166E-2</c:v>
                </c:pt>
                <c:pt idx="2">
                  <c:v>0.48300000000000032</c:v>
                </c:pt>
                <c:pt idx="3">
                  <c:v>0.49600000000000088</c:v>
                </c:pt>
              </c:numCache>
            </c:numRef>
          </c:val>
        </c:ser>
        <c:dLbls>
          <c:showVal val="1"/>
        </c:dLbls>
        <c:gapWidth val="75"/>
        <c:shape val="box"/>
        <c:axId val="92399104"/>
        <c:axId val="92400640"/>
        <c:axId val="0"/>
      </c:bar3DChart>
      <c:catAx>
        <c:axId val="9239910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000" b="1"/>
            </a:pPr>
            <a:endParaRPr lang="zh-TW"/>
          </a:p>
        </c:txPr>
        <c:crossAx val="92400640"/>
        <c:crosses val="autoZero"/>
        <c:auto val="1"/>
        <c:lblAlgn val="ctr"/>
        <c:lblOffset val="100"/>
      </c:catAx>
      <c:valAx>
        <c:axId val="9240064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</c:title>
        <c:numFmt formatCode="0.0%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92399104"/>
        <c:crosses val="autoZero"/>
        <c:crossBetween val="between"/>
      </c:valAx>
    </c:plotArea>
    <c:legend>
      <c:legendPos val="r"/>
      <c:overlay val="1"/>
    </c:legend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不光榮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5.0000000000000079E-3</c:v>
                </c:pt>
                <c:pt idx="1">
                  <c:v>2.9000000000000001E-2</c:v>
                </c:pt>
                <c:pt idx="2">
                  <c:v>3.5999999999999997E-2</c:v>
                </c:pt>
                <c:pt idx="3">
                  <c:v>0</c:v>
                </c:pt>
                <c:pt idx="4">
                  <c:v>4.7000000000000014E-2</c:v>
                </c:pt>
                <c:pt idx="5">
                  <c:v>2.5000000000000001E-2</c:v>
                </c:pt>
                <c:pt idx="6">
                  <c:v>8.0000000000000175E-3</c:v>
                </c:pt>
                <c:pt idx="7">
                  <c:v>5.7000000000000023E-2</c:v>
                </c:pt>
                <c:pt idx="8">
                  <c:v>2.8000000000000001E-2</c:v>
                </c:pt>
                <c:pt idx="9">
                  <c:v>0</c:v>
                </c:pt>
                <c:pt idx="10">
                  <c:v>0</c:v>
                </c:pt>
                <c:pt idx="11">
                  <c:v>3.9000000000000014E-2</c:v>
                </c:pt>
                <c:pt idx="12">
                  <c:v>6.5000000000000002E-2</c:v>
                </c:pt>
                <c:pt idx="13">
                  <c:v>0</c:v>
                </c:pt>
                <c:pt idx="14">
                  <c:v>0</c:v>
                </c:pt>
                <c:pt idx="15">
                  <c:v>2.8000000000000001E-2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光榮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0">
                  <c:v>0.995</c:v>
                </c:pt>
                <c:pt idx="1">
                  <c:v>0.97100000000000064</c:v>
                </c:pt>
                <c:pt idx="2">
                  <c:v>0.96400000000000063</c:v>
                </c:pt>
                <c:pt idx="3">
                  <c:v>1</c:v>
                </c:pt>
                <c:pt idx="4">
                  <c:v>0.95300000000000062</c:v>
                </c:pt>
                <c:pt idx="5">
                  <c:v>0.97500000000000064</c:v>
                </c:pt>
                <c:pt idx="6">
                  <c:v>0.99199999999999999</c:v>
                </c:pt>
                <c:pt idx="7">
                  <c:v>0.94299999999999995</c:v>
                </c:pt>
                <c:pt idx="8">
                  <c:v>0.97200000000000064</c:v>
                </c:pt>
                <c:pt idx="9">
                  <c:v>1</c:v>
                </c:pt>
                <c:pt idx="10">
                  <c:v>1</c:v>
                </c:pt>
                <c:pt idx="11">
                  <c:v>0.96100000000000063</c:v>
                </c:pt>
                <c:pt idx="12">
                  <c:v>0.93500000000000005</c:v>
                </c:pt>
                <c:pt idx="13">
                  <c:v>1</c:v>
                </c:pt>
                <c:pt idx="14">
                  <c:v>1</c:v>
                </c:pt>
                <c:pt idx="15">
                  <c:v>0.97200000000000064</c:v>
                </c:pt>
              </c:numCache>
            </c:numRef>
          </c:val>
        </c:ser>
        <c:overlap val="100"/>
        <c:axId val="92529792"/>
        <c:axId val="92531328"/>
      </c:barChart>
      <c:catAx>
        <c:axId val="9252979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zh-TW"/>
          </a:p>
        </c:txPr>
        <c:crossAx val="92531328"/>
        <c:crosses val="autoZero"/>
        <c:auto val="1"/>
        <c:lblAlgn val="ctr"/>
        <c:lblOffset val="100"/>
      </c:catAx>
      <c:valAx>
        <c:axId val="9253132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百分比</a:t>
                </a:r>
                <a:endParaRPr lang="en-US" altLang="zh-TW"/>
              </a:p>
            </c:rich>
          </c:tx>
        </c:title>
        <c:numFmt formatCode="0%" sourceLinked="1"/>
        <c:tickLblPos val="nextTo"/>
        <c:crossAx val="925297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710570671803552E-2"/>
          <c:y val="0.85044362773946169"/>
          <c:w val="0.1538162665610335"/>
          <c:h val="0.11762962962962972"/>
        </c:manualLayout>
      </c:layout>
      <c:overlay val="1"/>
      <c:txPr>
        <a:bodyPr/>
        <a:lstStyle/>
        <a:p>
          <a:pPr>
            <a:defRPr sz="1600" b="1"/>
          </a:pPr>
          <a:endParaRPr lang="zh-TW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不光榮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5.0000000000000079E-3</c:v>
                </c:pt>
                <c:pt idx="1">
                  <c:v>2.9000000000000001E-2</c:v>
                </c:pt>
                <c:pt idx="2">
                  <c:v>3.5999999999999997E-2</c:v>
                </c:pt>
                <c:pt idx="3">
                  <c:v>0</c:v>
                </c:pt>
                <c:pt idx="4">
                  <c:v>4.7000000000000014E-2</c:v>
                </c:pt>
                <c:pt idx="5">
                  <c:v>2.5000000000000001E-2</c:v>
                </c:pt>
                <c:pt idx="6">
                  <c:v>8.0000000000000175E-3</c:v>
                </c:pt>
                <c:pt idx="7">
                  <c:v>5.7000000000000023E-2</c:v>
                </c:pt>
                <c:pt idx="8">
                  <c:v>2.8000000000000001E-2</c:v>
                </c:pt>
                <c:pt idx="9">
                  <c:v>0</c:v>
                </c:pt>
                <c:pt idx="10">
                  <c:v>0</c:v>
                </c:pt>
                <c:pt idx="11">
                  <c:v>3.9000000000000014E-2</c:v>
                </c:pt>
                <c:pt idx="12">
                  <c:v>6.5000000000000002E-2</c:v>
                </c:pt>
                <c:pt idx="13">
                  <c:v>0</c:v>
                </c:pt>
                <c:pt idx="14">
                  <c:v>0</c:v>
                </c:pt>
                <c:pt idx="15">
                  <c:v>2.8000000000000001E-2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光榮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0">
                  <c:v>0.995</c:v>
                </c:pt>
                <c:pt idx="1">
                  <c:v>0.97100000000000064</c:v>
                </c:pt>
                <c:pt idx="2">
                  <c:v>0.96400000000000063</c:v>
                </c:pt>
                <c:pt idx="3">
                  <c:v>1</c:v>
                </c:pt>
                <c:pt idx="4">
                  <c:v>0.95300000000000062</c:v>
                </c:pt>
                <c:pt idx="5">
                  <c:v>0.97500000000000064</c:v>
                </c:pt>
                <c:pt idx="6">
                  <c:v>0.99199999999999999</c:v>
                </c:pt>
                <c:pt idx="7">
                  <c:v>0.94299999999999995</c:v>
                </c:pt>
                <c:pt idx="8">
                  <c:v>0.97200000000000064</c:v>
                </c:pt>
                <c:pt idx="9">
                  <c:v>1</c:v>
                </c:pt>
                <c:pt idx="10">
                  <c:v>1</c:v>
                </c:pt>
                <c:pt idx="11">
                  <c:v>0.96100000000000063</c:v>
                </c:pt>
                <c:pt idx="12">
                  <c:v>0.93500000000000005</c:v>
                </c:pt>
                <c:pt idx="13">
                  <c:v>1</c:v>
                </c:pt>
                <c:pt idx="14">
                  <c:v>1</c:v>
                </c:pt>
                <c:pt idx="15">
                  <c:v>0.97200000000000064</c:v>
                </c:pt>
              </c:numCache>
            </c:numRef>
          </c:val>
        </c:ser>
        <c:overlap val="100"/>
        <c:axId val="116380032"/>
        <c:axId val="92775168"/>
      </c:barChart>
      <c:catAx>
        <c:axId val="116380032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 b="1"/>
            </a:pPr>
            <a:endParaRPr lang="zh-TW"/>
          </a:p>
        </c:txPr>
        <c:crossAx val="92775168"/>
        <c:crosses val="autoZero"/>
        <c:auto val="1"/>
        <c:lblAlgn val="ctr"/>
        <c:lblOffset val="100"/>
      </c:catAx>
      <c:valAx>
        <c:axId val="9277516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百分比</a:t>
                </a:r>
                <a:endParaRPr lang="en-US" altLang="zh-TW"/>
              </a:p>
            </c:rich>
          </c:tx>
        </c:title>
        <c:numFmt formatCode="0%" sourceLinked="1"/>
        <c:tickLblPos val="nextTo"/>
        <c:crossAx val="11638003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710570671803552E-2"/>
          <c:y val="0.85044362773946169"/>
          <c:w val="0.15192878702363141"/>
          <c:h val="0.11762962962962972"/>
        </c:manualLayout>
      </c:layout>
      <c:overlay val="1"/>
      <c:txPr>
        <a:bodyPr/>
        <a:lstStyle/>
        <a:p>
          <a:pPr>
            <a:defRPr sz="1600" b="1"/>
          </a:pPr>
          <a:endParaRPr lang="zh-TW"/>
        </a:p>
      </c:txPr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學校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非常不符合</c:v>
                </c:pt>
                <c:pt idx="1">
                  <c:v>不太符合</c:v>
                </c:pt>
                <c:pt idx="2">
                  <c:v>還算符合</c:v>
                </c:pt>
                <c:pt idx="3">
                  <c:v>非常符合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2.9000000000000001E-2</c:v>
                </c:pt>
                <c:pt idx="1">
                  <c:v>0.14300000000000004</c:v>
                </c:pt>
                <c:pt idx="2">
                  <c:v>0.59099999999999997</c:v>
                </c:pt>
                <c:pt idx="3">
                  <c:v>0.23700000000000004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學系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非常不符合</c:v>
                </c:pt>
                <c:pt idx="1">
                  <c:v>不太符合</c:v>
                </c:pt>
                <c:pt idx="2">
                  <c:v>還算符合</c:v>
                </c:pt>
                <c:pt idx="3">
                  <c:v>非常符合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2.4E-2</c:v>
                </c:pt>
                <c:pt idx="1">
                  <c:v>0.127</c:v>
                </c:pt>
                <c:pt idx="2">
                  <c:v>0.53300000000000003</c:v>
                </c:pt>
                <c:pt idx="3">
                  <c:v>0.31600000000000089</c:v>
                </c:pt>
              </c:numCache>
            </c:numRef>
          </c:val>
        </c:ser>
        <c:dLbls>
          <c:showVal val="1"/>
        </c:dLbls>
        <c:gapWidth val="75"/>
        <c:shape val="box"/>
        <c:axId val="94316032"/>
        <c:axId val="94317568"/>
        <c:axId val="0"/>
      </c:bar3DChart>
      <c:catAx>
        <c:axId val="9431603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400" b="1"/>
            </a:pPr>
            <a:endParaRPr lang="zh-TW"/>
          </a:p>
        </c:txPr>
        <c:crossAx val="94317568"/>
        <c:crosses val="autoZero"/>
        <c:auto val="1"/>
        <c:lblAlgn val="ctr"/>
        <c:lblOffset val="100"/>
      </c:catAx>
      <c:valAx>
        <c:axId val="9431756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</c:title>
        <c:numFmt formatCode="0.0%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zh-TW"/>
          </a:p>
        </c:txPr>
        <c:crossAx val="94316032"/>
        <c:crosses val="autoZero"/>
        <c:crossBetween val="between"/>
      </c:valAx>
    </c:plotArea>
    <c:legend>
      <c:legendPos val="r"/>
      <c:overlay val="1"/>
    </c:legend>
    <c:plotVisOnly val="1"/>
  </c:chart>
  <c:txPr>
    <a:bodyPr/>
    <a:lstStyle/>
    <a:p>
      <a:pPr>
        <a:defRPr sz="2000"/>
      </a:pPr>
      <a:endParaRPr lang="zh-TW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不符合入學前的期待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0.18500000000000025</c:v>
                </c:pt>
                <c:pt idx="1">
                  <c:v>0.191</c:v>
                </c:pt>
                <c:pt idx="2">
                  <c:v>0.20200000000000001</c:v>
                </c:pt>
                <c:pt idx="3">
                  <c:v>0.14900000000000024</c:v>
                </c:pt>
                <c:pt idx="4">
                  <c:v>0.17400000000000004</c:v>
                </c:pt>
                <c:pt idx="5">
                  <c:v>8.5000000000000006E-2</c:v>
                </c:pt>
                <c:pt idx="6">
                  <c:v>0.13700000000000001</c:v>
                </c:pt>
                <c:pt idx="7">
                  <c:v>0.18900000000000028</c:v>
                </c:pt>
                <c:pt idx="8">
                  <c:v>0.111</c:v>
                </c:pt>
                <c:pt idx="9">
                  <c:v>0.22500000000000001</c:v>
                </c:pt>
                <c:pt idx="10">
                  <c:v>0.43300000000000038</c:v>
                </c:pt>
                <c:pt idx="11">
                  <c:v>0.13</c:v>
                </c:pt>
                <c:pt idx="12">
                  <c:v>3.1000000000000045E-2</c:v>
                </c:pt>
                <c:pt idx="13">
                  <c:v>0.16700000000000001</c:v>
                </c:pt>
                <c:pt idx="14">
                  <c:v>0.20600000000000004</c:v>
                </c:pt>
                <c:pt idx="15">
                  <c:v>0.13900000000000001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符合入學前的期待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0">
                  <c:v>0.81499999999999995</c:v>
                </c:pt>
                <c:pt idx="1">
                  <c:v>0.80900000000000005</c:v>
                </c:pt>
                <c:pt idx="2">
                  <c:v>0.79800000000000004</c:v>
                </c:pt>
                <c:pt idx="3">
                  <c:v>0.85100000000000064</c:v>
                </c:pt>
                <c:pt idx="4">
                  <c:v>0.82600000000000062</c:v>
                </c:pt>
                <c:pt idx="5">
                  <c:v>0.91500000000000004</c:v>
                </c:pt>
                <c:pt idx="6">
                  <c:v>0.86300000000000099</c:v>
                </c:pt>
                <c:pt idx="7">
                  <c:v>0.81100000000000005</c:v>
                </c:pt>
                <c:pt idx="8">
                  <c:v>0.88900000000000001</c:v>
                </c:pt>
                <c:pt idx="9">
                  <c:v>0.77500000000000124</c:v>
                </c:pt>
                <c:pt idx="10">
                  <c:v>0.56699999999999995</c:v>
                </c:pt>
                <c:pt idx="11">
                  <c:v>0.87000000000000099</c:v>
                </c:pt>
                <c:pt idx="12">
                  <c:v>0.96900000000000064</c:v>
                </c:pt>
                <c:pt idx="13">
                  <c:v>0.83300000000000063</c:v>
                </c:pt>
                <c:pt idx="14">
                  <c:v>0.79400000000000004</c:v>
                </c:pt>
                <c:pt idx="15">
                  <c:v>0.86100000000000065</c:v>
                </c:pt>
              </c:numCache>
            </c:numRef>
          </c:val>
        </c:ser>
        <c:overlap val="100"/>
        <c:axId val="94352896"/>
        <c:axId val="94354432"/>
      </c:barChart>
      <c:catAx>
        <c:axId val="9435289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zh-TW"/>
          </a:p>
        </c:txPr>
        <c:crossAx val="94354432"/>
        <c:crosses val="autoZero"/>
        <c:auto val="1"/>
        <c:lblAlgn val="ctr"/>
        <c:lblOffset val="100"/>
      </c:catAx>
      <c:valAx>
        <c:axId val="9435443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百分比</a:t>
                </a:r>
                <a:endParaRPr lang="en-US" altLang="zh-TW"/>
              </a:p>
            </c:rich>
          </c:tx>
        </c:title>
        <c:numFmt formatCode="0%" sourceLinked="1"/>
        <c:tickLblPos val="nextTo"/>
        <c:crossAx val="94352896"/>
        <c:crosses val="autoZero"/>
        <c:crossBetween val="between"/>
      </c:valAx>
    </c:plotArea>
    <c:legend>
      <c:legendPos val="b"/>
      <c:txPr>
        <a:bodyPr/>
        <a:lstStyle/>
        <a:p>
          <a:pPr>
            <a:defRPr sz="1400"/>
          </a:pPr>
          <a:endParaRPr lang="zh-TW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不符合入學前的期待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0.12300000000000012</c:v>
                </c:pt>
                <c:pt idx="1">
                  <c:v>0.23</c:v>
                </c:pt>
                <c:pt idx="2">
                  <c:v>0.24400000000000024</c:v>
                </c:pt>
                <c:pt idx="3">
                  <c:v>0.14400000000000004</c:v>
                </c:pt>
                <c:pt idx="4">
                  <c:v>0.19900000000000001</c:v>
                </c:pt>
                <c:pt idx="5">
                  <c:v>0.17300000000000001</c:v>
                </c:pt>
                <c:pt idx="6">
                  <c:v>0.113</c:v>
                </c:pt>
                <c:pt idx="7">
                  <c:v>0.17300000000000001</c:v>
                </c:pt>
                <c:pt idx="8">
                  <c:v>0.111</c:v>
                </c:pt>
                <c:pt idx="9">
                  <c:v>0.14900000000000024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2.9000000000000001E-2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符合入學前的期待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0">
                  <c:v>0.87700000000000111</c:v>
                </c:pt>
                <c:pt idx="1">
                  <c:v>0.77000000000000113</c:v>
                </c:pt>
                <c:pt idx="2">
                  <c:v>0.75600000000000112</c:v>
                </c:pt>
                <c:pt idx="3">
                  <c:v>0.85600000000000065</c:v>
                </c:pt>
                <c:pt idx="4">
                  <c:v>0.80100000000000005</c:v>
                </c:pt>
                <c:pt idx="5">
                  <c:v>0.82700000000000062</c:v>
                </c:pt>
                <c:pt idx="6">
                  <c:v>0.88700000000000001</c:v>
                </c:pt>
                <c:pt idx="7">
                  <c:v>0.82700000000000062</c:v>
                </c:pt>
                <c:pt idx="8">
                  <c:v>0.88900000000000001</c:v>
                </c:pt>
                <c:pt idx="9">
                  <c:v>0.85100000000000064</c:v>
                </c:pt>
                <c:pt idx="10">
                  <c:v>0.9</c:v>
                </c:pt>
                <c:pt idx="11">
                  <c:v>0.93400000000000005</c:v>
                </c:pt>
                <c:pt idx="12">
                  <c:v>0.81299999999999994</c:v>
                </c:pt>
                <c:pt idx="13">
                  <c:v>0.94599999999999995</c:v>
                </c:pt>
                <c:pt idx="14">
                  <c:v>0.97100000000000064</c:v>
                </c:pt>
                <c:pt idx="15">
                  <c:v>0.97100000000000064</c:v>
                </c:pt>
              </c:numCache>
            </c:numRef>
          </c:val>
        </c:ser>
        <c:overlap val="100"/>
        <c:axId val="94633984"/>
        <c:axId val="94635520"/>
      </c:barChart>
      <c:catAx>
        <c:axId val="9463398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zh-TW"/>
          </a:p>
        </c:txPr>
        <c:crossAx val="94635520"/>
        <c:crosses val="autoZero"/>
        <c:auto val="1"/>
        <c:lblAlgn val="ctr"/>
        <c:lblOffset val="100"/>
      </c:catAx>
      <c:valAx>
        <c:axId val="9463552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百分比</a:t>
                </a:r>
                <a:endParaRPr lang="en-US" altLang="zh-TW"/>
              </a:p>
            </c:rich>
          </c:tx>
        </c:title>
        <c:numFmt formatCode="0%" sourceLinked="1"/>
        <c:tickLblPos val="nextTo"/>
        <c:crossAx val="94633984"/>
        <c:crosses val="autoZero"/>
        <c:crossBetween val="between"/>
      </c:valAx>
    </c:plotArea>
    <c:legend>
      <c:legendPos val="b"/>
      <c:txPr>
        <a:bodyPr/>
        <a:lstStyle/>
        <a:p>
          <a:pPr>
            <a:defRPr sz="1400"/>
          </a:pPr>
          <a:endParaRPr lang="zh-TW"/>
        </a:p>
      </c:txPr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工作與就讀學系相關性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Sheet1!$B$2:$B$5</c:f>
              <c:strCache>
                <c:ptCount val="4"/>
                <c:pt idx="0">
                  <c:v>非常不符合</c:v>
                </c:pt>
                <c:pt idx="1">
                  <c:v>不太符合</c:v>
                </c:pt>
                <c:pt idx="2">
                  <c:v>還算符合</c:v>
                </c:pt>
                <c:pt idx="3">
                  <c:v>非常符合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1.4E-2</c:v>
                </c:pt>
                <c:pt idx="1">
                  <c:v>0.11799999999999998</c:v>
                </c:pt>
                <c:pt idx="2">
                  <c:v>0.58499999999999996</c:v>
                </c:pt>
                <c:pt idx="3">
                  <c:v>0.28300000000000008</c:v>
                </c:pt>
              </c:numCache>
            </c:numRef>
          </c:val>
        </c:ser>
        <c:dLbls>
          <c:showVal val="1"/>
        </c:dLbls>
        <c:shape val="box"/>
        <c:axId val="94660096"/>
        <c:axId val="94661632"/>
        <c:axId val="0"/>
      </c:bar3DChart>
      <c:catAx>
        <c:axId val="94660096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94661632"/>
        <c:crosses val="autoZero"/>
        <c:auto val="1"/>
        <c:lblAlgn val="ctr"/>
        <c:lblOffset val="100"/>
      </c:catAx>
      <c:valAx>
        <c:axId val="9466163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94660096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zh-TW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bar"/>
        <c:grouping val="percentStacked"/>
        <c:ser>
          <c:idx val="2"/>
          <c:order val="0"/>
          <c:tx>
            <c:strRef>
              <c:f>Sheet1!$B$1</c:f>
              <c:strCache>
                <c:ptCount val="1"/>
                <c:pt idx="0">
                  <c:v>不符合需求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0.10700000000000012</c:v>
                </c:pt>
                <c:pt idx="1">
                  <c:v>0.26300000000000001</c:v>
                </c:pt>
                <c:pt idx="2">
                  <c:v>0.15100000000000025</c:v>
                </c:pt>
                <c:pt idx="3">
                  <c:v>9.9000000000000046E-2</c:v>
                </c:pt>
                <c:pt idx="4">
                  <c:v>0.221</c:v>
                </c:pt>
                <c:pt idx="5">
                  <c:v>0.19800000000000001</c:v>
                </c:pt>
                <c:pt idx="6">
                  <c:v>6.4000000000000112E-2</c:v>
                </c:pt>
                <c:pt idx="7">
                  <c:v>0.17</c:v>
                </c:pt>
                <c:pt idx="8">
                  <c:v>0</c:v>
                </c:pt>
                <c:pt idx="9">
                  <c:v>9.7000000000000003E-2</c:v>
                </c:pt>
                <c:pt idx="10">
                  <c:v>6.7000000000000004E-2</c:v>
                </c:pt>
                <c:pt idx="11">
                  <c:v>5.3000000000000012E-2</c:v>
                </c:pt>
                <c:pt idx="12">
                  <c:v>0.18800000000000028</c:v>
                </c:pt>
                <c:pt idx="13">
                  <c:v>2.7000000000000045E-2</c:v>
                </c:pt>
                <c:pt idx="14">
                  <c:v>2.9000000000000001E-2</c:v>
                </c:pt>
                <c:pt idx="15">
                  <c:v>0.16200000000000001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符合需求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0">
                  <c:v>0.89300000000000002</c:v>
                </c:pt>
                <c:pt idx="1">
                  <c:v>0.73700000000000065</c:v>
                </c:pt>
                <c:pt idx="2">
                  <c:v>0.84900000000000064</c:v>
                </c:pt>
                <c:pt idx="3">
                  <c:v>0.90100000000000002</c:v>
                </c:pt>
                <c:pt idx="4">
                  <c:v>0.77900000000000125</c:v>
                </c:pt>
                <c:pt idx="5">
                  <c:v>0.80200000000000005</c:v>
                </c:pt>
                <c:pt idx="6">
                  <c:v>0.93600000000000005</c:v>
                </c:pt>
                <c:pt idx="7">
                  <c:v>0.83000000000000063</c:v>
                </c:pt>
                <c:pt idx="8">
                  <c:v>1</c:v>
                </c:pt>
                <c:pt idx="9">
                  <c:v>0.90300000000000002</c:v>
                </c:pt>
                <c:pt idx="10">
                  <c:v>0.93300000000000005</c:v>
                </c:pt>
                <c:pt idx="11">
                  <c:v>0.94699999999999995</c:v>
                </c:pt>
                <c:pt idx="12">
                  <c:v>0.81299999999999994</c:v>
                </c:pt>
                <c:pt idx="13">
                  <c:v>0.97300000000000064</c:v>
                </c:pt>
                <c:pt idx="14">
                  <c:v>0.97100000000000064</c:v>
                </c:pt>
                <c:pt idx="15">
                  <c:v>0.83800000000000063</c:v>
                </c:pt>
              </c:numCache>
            </c:numRef>
          </c:val>
        </c:ser>
        <c:overlap val="100"/>
        <c:axId val="95045504"/>
        <c:axId val="95047040"/>
      </c:barChart>
      <c:catAx>
        <c:axId val="9504550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zh-TW"/>
          </a:p>
        </c:txPr>
        <c:crossAx val="95047040"/>
        <c:crosses val="autoZero"/>
        <c:auto val="1"/>
        <c:lblAlgn val="ctr"/>
        <c:lblOffset val="100"/>
      </c:catAx>
      <c:valAx>
        <c:axId val="9504704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百分比</a:t>
                </a:r>
                <a:endParaRPr lang="en-US" altLang="zh-TW"/>
              </a:p>
            </c:rich>
          </c:tx>
        </c:title>
        <c:numFmt formatCode="0%" sourceLinked="1"/>
        <c:tickLblPos val="nextTo"/>
        <c:crossAx val="9504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8977204623720113E-2"/>
          <c:y val="0.8516234081850893"/>
          <c:w val="0.1927935514108057"/>
          <c:h val="0.10662972683970059"/>
        </c:manualLayout>
      </c:layout>
      <c:overlay val="1"/>
      <c:txPr>
        <a:bodyPr/>
        <a:lstStyle/>
        <a:p>
          <a:pPr>
            <a:defRPr sz="1400"/>
          </a:pPr>
          <a:endParaRPr lang="zh-TW"/>
        </a:p>
      </c:txPr>
    </c:legend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欄1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Sheet1!$B$2:$B$9</c:f>
              <c:strCache>
                <c:ptCount val="8"/>
                <c:pt idx="0">
                  <c:v>產業趨勢資訊</c:v>
                </c:pt>
                <c:pt idx="1">
                  <c:v>公職職涯發展資訊</c:v>
                </c:pt>
                <c:pt idx="2">
                  <c:v>生涯規劃輔導</c:v>
                </c:pt>
                <c:pt idx="3">
                  <c:v>就業諮詢</c:v>
                </c:pt>
                <c:pt idx="4">
                  <c:v>面試技巧</c:v>
                </c:pt>
                <c:pt idx="5">
                  <c:v>職缺媒介</c:v>
                </c:pt>
                <c:pt idx="6">
                  <c:v>創業協助</c:v>
                </c:pt>
                <c:pt idx="7">
                  <c:v>其他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0.17900000000000021</c:v>
                </c:pt>
                <c:pt idx="1">
                  <c:v>0.10900000000000012</c:v>
                </c:pt>
                <c:pt idx="2">
                  <c:v>0.16800000000000001</c:v>
                </c:pt>
                <c:pt idx="3">
                  <c:v>0.16900000000000001</c:v>
                </c:pt>
                <c:pt idx="4">
                  <c:v>0.14700000000000021</c:v>
                </c:pt>
                <c:pt idx="5">
                  <c:v>0.13900000000000001</c:v>
                </c:pt>
                <c:pt idx="6">
                  <c:v>7.5000000000000011E-2</c:v>
                </c:pt>
                <c:pt idx="7">
                  <c:v>1.4E-2</c:v>
                </c:pt>
              </c:numCache>
            </c:numRef>
          </c:val>
        </c:ser>
        <c:dLbls>
          <c:showVal val="1"/>
        </c:dLbls>
        <c:shape val="box"/>
        <c:axId val="95067136"/>
        <c:axId val="95089408"/>
        <c:axId val="0"/>
      </c:bar3DChart>
      <c:catAx>
        <c:axId val="95067136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95089408"/>
        <c:crosses val="autoZero"/>
        <c:auto val="1"/>
        <c:lblAlgn val="ctr"/>
        <c:lblOffset val="100"/>
      </c:catAx>
      <c:valAx>
        <c:axId val="9508940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95067136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7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找工作順利程度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100998545949112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9381240912181921E-2"/>
                  <c:y val="-2.4691358024691414E-3"/>
                </c:manualLayout>
              </c:layout>
              <c:showVal val="1"/>
            </c:dLbl>
            <c:dLbl>
              <c:idx val="3"/>
              <c:layout>
                <c:manualLayout>
                  <c:x val="1.7443116820963726E-2"/>
                  <c:y val="-9.8765432098765777E-3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很不順利</c:v>
                </c:pt>
                <c:pt idx="1">
                  <c:v>不順利</c:v>
                </c:pt>
                <c:pt idx="2">
                  <c:v>順利</c:v>
                </c:pt>
                <c:pt idx="3">
                  <c:v>非常順利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7.0000000000000114E-3</c:v>
                </c:pt>
                <c:pt idx="1">
                  <c:v>6.0000000000000032E-2</c:v>
                </c:pt>
                <c:pt idx="2">
                  <c:v>0.62300000000000455</c:v>
                </c:pt>
                <c:pt idx="3">
                  <c:v>0.30900000000000138</c:v>
                </c:pt>
              </c:numCache>
            </c:numRef>
          </c:val>
        </c:ser>
        <c:dLbls>
          <c:showVal val="1"/>
        </c:dLbls>
        <c:shape val="box"/>
        <c:axId val="215226240"/>
        <c:axId val="215227776"/>
        <c:axId val="0"/>
      </c:bar3DChart>
      <c:catAx>
        <c:axId val="215226240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 b="1"/>
            </a:pPr>
            <a:endParaRPr lang="zh-TW"/>
          </a:p>
        </c:txPr>
        <c:crossAx val="215227776"/>
        <c:crosses val="autoZero"/>
        <c:auto val="1"/>
        <c:lblAlgn val="ctr"/>
        <c:lblOffset val="100"/>
      </c:catAx>
      <c:valAx>
        <c:axId val="21522777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  <c:layout>
            <c:manualLayout>
              <c:xMode val="edge"/>
              <c:yMode val="edge"/>
              <c:x val="0.43026217477667361"/>
              <c:y val="0.82626285603188565"/>
            </c:manualLayout>
          </c:layout>
        </c:title>
        <c:numFmt formatCode="0.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2152262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有實習經驗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</c:dPt>
          <c:dPt>
            <c:idx val="2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</c:dLbl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求職順不順利</c:v>
                </c:pt>
                <c:pt idx="1">
                  <c:v>薪資</c:v>
                </c:pt>
                <c:pt idx="2">
                  <c:v>工作成就感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3.3699999999999997</c:v>
                </c:pt>
                <c:pt idx="1">
                  <c:v>4.2699999999999996</c:v>
                </c:pt>
                <c:pt idx="2">
                  <c:v>3.08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無實習經驗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</c:dLbl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求職順不順利</c:v>
                </c:pt>
                <c:pt idx="1">
                  <c:v>薪資</c:v>
                </c:pt>
                <c:pt idx="2">
                  <c:v>工作成就感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3.17</c:v>
                </c:pt>
                <c:pt idx="1">
                  <c:v>4.21</c:v>
                </c:pt>
                <c:pt idx="2">
                  <c:v>2.98</c:v>
                </c:pt>
              </c:numCache>
            </c:numRef>
          </c:val>
        </c:ser>
        <c:dLbls>
          <c:showVal val="1"/>
        </c:dLbls>
        <c:shape val="box"/>
        <c:axId val="104145664"/>
        <c:axId val="104147200"/>
        <c:axId val="0"/>
      </c:bar3DChart>
      <c:catAx>
        <c:axId val="104145664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zh-TW"/>
          </a:p>
        </c:txPr>
        <c:crossAx val="104147200"/>
        <c:crosses val="autoZero"/>
        <c:auto val="1"/>
        <c:lblAlgn val="ctr"/>
        <c:lblOffset val="100"/>
      </c:catAx>
      <c:valAx>
        <c:axId val="10414720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zh-TW"/>
          </a:p>
        </c:txPr>
        <c:crossAx val="10414566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0678306701628427"/>
          <c:y val="0.77657343628485853"/>
          <c:w val="0.17194941557591431"/>
          <c:h val="0.1523302966337074"/>
        </c:manualLayout>
      </c:layout>
      <c:overlay val="1"/>
      <c:txPr>
        <a:bodyPr/>
        <a:lstStyle/>
        <a:p>
          <a:pPr>
            <a:defRPr sz="1400"/>
          </a:pPr>
          <a:endParaRPr lang="zh-TW"/>
        </a:p>
      </c:txPr>
    </c:legend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有工讀經驗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</c:dPt>
          <c:dLbls>
            <c:dLbl>
              <c:idx val="1"/>
              <c:layout>
                <c:manualLayout>
                  <c:x val="1.7162162162162167E-2"/>
                  <c:y val="4.5861111111111123E-2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zh-TW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求職順不順利</c:v>
                </c:pt>
                <c:pt idx="1">
                  <c:v>薪資</c:v>
                </c:pt>
                <c:pt idx="2">
                  <c:v>工作成就感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3.24</c:v>
                </c:pt>
                <c:pt idx="1">
                  <c:v>4.18</c:v>
                </c:pt>
                <c:pt idx="2">
                  <c:v>3.01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無工讀經驗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1"/>
              <c:layout>
                <c:manualLayout>
                  <c:x val="7.6276276276276327E-3"/>
                  <c:y val="3.175E-2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zh-TW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求職順不順利</c:v>
                </c:pt>
                <c:pt idx="1">
                  <c:v>薪資</c:v>
                </c:pt>
                <c:pt idx="2">
                  <c:v>工作成就感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3.2</c:v>
                </c:pt>
                <c:pt idx="1">
                  <c:v>4.4700000000000024</c:v>
                </c:pt>
                <c:pt idx="2">
                  <c:v>3.01</c:v>
                </c:pt>
              </c:numCache>
            </c:numRef>
          </c:val>
        </c:ser>
        <c:dLbls>
          <c:showVal val="1"/>
        </c:dLbls>
        <c:shape val="box"/>
        <c:axId val="104193408"/>
        <c:axId val="104277120"/>
        <c:axId val="0"/>
      </c:bar3DChart>
      <c:catAx>
        <c:axId val="104193408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zh-TW"/>
          </a:p>
        </c:txPr>
        <c:crossAx val="104277120"/>
        <c:crosses val="autoZero"/>
        <c:auto val="1"/>
        <c:lblAlgn val="ctr"/>
        <c:lblOffset val="100"/>
      </c:catAx>
      <c:valAx>
        <c:axId val="10427712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zh-TW"/>
          </a:p>
        </c:txPr>
        <c:crossAx val="10419340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0678306701628436"/>
          <c:y val="0.77657343628485931"/>
          <c:w val="0.17194941557591456"/>
          <c:h val="0.1523302966337074"/>
        </c:manualLayout>
      </c:layout>
      <c:overlay val="1"/>
      <c:txPr>
        <a:bodyPr/>
        <a:lstStyle/>
        <a:p>
          <a:pPr>
            <a:defRPr sz="1400"/>
          </a:pPr>
          <a:endParaRPr lang="zh-TW"/>
        </a:p>
      </c:txPr>
    </c:legend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有系學會或社團經驗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</c:dLbl>
            <c:txPr>
              <a:bodyPr/>
              <a:lstStyle/>
              <a:p>
                <a:pPr>
                  <a:defRPr sz="1800" b="1"/>
                </a:pPr>
                <a:endParaRPr lang="zh-TW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求職順不順利</c:v>
                </c:pt>
                <c:pt idx="1">
                  <c:v>薪資</c:v>
                </c:pt>
                <c:pt idx="2">
                  <c:v>工作成就感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3.2800000000000002</c:v>
                </c:pt>
                <c:pt idx="1">
                  <c:v>4.29</c:v>
                </c:pt>
                <c:pt idx="2">
                  <c:v>3.02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無系學會或社團經驗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</c:dLbl>
            <c:txPr>
              <a:bodyPr/>
              <a:lstStyle/>
              <a:p>
                <a:pPr>
                  <a:defRPr sz="2000" b="1"/>
                </a:pPr>
                <a:endParaRPr lang="zh-TW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求職順不順利</c:v>
                </c:pt>
                <c:pt idx="1">
                  <c:v>薪資</c:v>
                </c:pt>
                <c:pt idx="2">
                  <c:v>工作成就感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3.15</c:v>
                </c:pt>
                <c:pt idx="1">
                  <c:v>4.1399999999999997</c:v>
                </c:pt>
                <c:pt idx="2">
                  <c:v>3</c:v>
                </c:pt>
              </c:numCache>
            </c:numRef>
          </c:val>
        </c:ser>
        <c:dLbls>
          <c:showVal val="1"/>
        </c:dLbls>
        <c:shape val="box"/>
        <c:axId val="105481344"/>
        <c:axId val="105482880"/>
        <c:axId val="0"/>
      </c:bar3DChart>
      <c:catAx>
        <c:axId val="105481344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zh-TW"/>
          </a:p>
        </c:txPr>
        <c:crossAx val="105482880"/>
        <c:crosses val="autoZero"/>
        <c:auto val="1"/>
        <c:lblAlgn val="ctr"/>
        <c:lblOffset val="100"/>
      </c:catAx>
      <c:valAx>
        <c:axId val="10548288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zh-TW"/>
          </a:p>
        </c:txPr>
        <c:crossAx val="1054813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7203453453453484E-2"/>
          <c:y val="0.86124000000000089"/>
          <c:w val="0.2882707207207208"/>
          <c:h val="0.12058027777777776"/>
        </c:manualLayout>
      </c:layout>
      <c:overlay val="1"/>
      <c:txPr>
        <a:bodyPr/>
        <a:lstStyle/>
        <a:p>
          <a:pPr>
            <a:defRPr sz="1400"/>
          </a:pPr>
          <a:endParaRPr lang="zh-TW"/>
        </a:p>
      </c:txPr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有雙主修、輔系或修跨領域學程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</c:dLbl>
            <c:txPr>
              <a:bodyPr/>
              <a:lstStyle/>
              <a:p>
                <a:pPr>
                  <a:defRPr sz="1800" b="1"/>
                </a:pPr>
                <a:endParaRPr lang="zh-TW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求職順不順利</c:v>
                </c:pt>
                <c:pt idx="1">
                  <c:v>薪資</c:v>
                </c:pt>
                <c:pt idx="2">
                  <c:v>工作成就感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3.3099999999999987</c:v>
                </c:pt>
                <c:pt idx="1">
                  <c:v>4.53</c:v>
                </c:pt>
                <c:pt idx="2">
                  <c:v>3.02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無雙主修、輔系或修跨領域學程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</c:dLbl>
            <c:txPr>
              <a:bodyPr/>
              <a:lstStyle/>
              <a:p>
                <a:pPr>
                  <a:defRPr sz="1800" b="1"/>
                </a:pPr>
                <a:endParaRPr lang="zh-TW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求職順不順利</c:v>
                </c:pt>
                <c:pt idx="1">
                  <c:v>薪資</c:v>
                </c:pt>
                <c:pt idx="2">
                  <c:v>工作成就感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3.22</c:v>
                </c:pt>
                <c:pt idx="1">
                  <c:v>4.17</c:v>
                </c:pt>
                <c:pt idx="2">
                  <c:v>3</c:v>
                </c:pt>
              </c:numCache>
            </c:numRef>
          </c:val>
        </c:ser>
        <c:dLbls>
          <c:showVal val="1"/>
        </c:dLbls>
        <c:shape val="box"/>
        <c:axId val="105532032"/>
        <c:axId val="105542016"/>
        <c:axId val="0"/>
      </c:bar3DChart>
      <c:catAx>
        <c:axId val="105532032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zh-TW"/>
          </a:p>
        </c:txPr>
        <c:crossAx val="105542016"/>
        <c:crosses val="autoZero"/>
        <c:auto val="1"/>
        <c:lblAlgn val="ctr"/>
        <c:lblOffset val="100"/>
      </c:catAx>
      <c:valAx>
        <c:axId val="10554201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zh-TW"/>
          </a:p>
        </c:txPr>
        <c:crossAx val="10553203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7203453453453484E-2"/>
          <c:y val="0.86124000000000112"/>
          <c:w val="0.41794039039039038"/>
          <c:h val="0.12058027777777776"/>
        </c:manualLayout>
      </c:layout>
      <c:overlay val="1"/>
      <c:txPr>
        <a:bodyPr/>
        <a:lstStyle/>
        <a:p>
          <a:pPr>
            <a:defRPr sz="1400"/>
          </a:pPr>
          <a:endParaRPr lang="zh-TW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不順利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0.16400000000000001</c:v>
                </c:pt>
                <c:pt idx="1">
                  <c:v>8.1000000000000003E-2</c:v>
                </c:pt>
                <c:pt idx="2">
                  <c:v>1.7999999999999999E-2</c:v>
                </c:pt>
                <c:pt idx="3">
                  <c:v>1.9000000000000055E-2</c:v>
                </c:pt>
                <c:pt idx="4">
                  <c:v>7.5000000000000011E-2</c:v>
                </c:pt>
                <c:pt idx="5">
                  <c:v>8.8000000000000064E-2</c:v>
                </c:pt>
                <c:pt idx="6">
                  <c:v>1.2E-2</c:v>
                </c:pt>
                <c:pt idx="7">
                  <c:v>0.111</c:v>
                </c:pt>
                <c:pt idx="8">
                  <c:v>0</c:v>
                </c:pt>
                <c:pt idx="9">
                  <c:v>0.13600000000000001</c:v>
                </c:pt>
                <c:pt idx="10">
                  <c:v>5.3000000000000012E-2</c:v>
                </c:pt>
                <c:pt idx="11">
                  <c:v>5.1999999999999998E-2</c:v>
                </c:pt>
                <c:pt idx="12">
                  <c:v>3.7999999999999999E-2</c:v>
                </c:pt>
                <c:pt idx="13">
                  <c:v>4.0000000000000022E-2</c:v>
                </c:pt>
                <c:pt idx="14">
                  <c:v>0.16700000000000001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順利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0">
                  <c:v>0.83600000000000063</c:v>
                </c:pt>
                <c:pt idx="1">
                  <c:v>0.91900000000000004</c:v>
                </c:pt>
                <c:pt idx="2">
                  <c:v>0.98199999999999998</c:v>
                </c:pt>
                <c:pt idx="3">
                  <c:v>0.98099999999999998</c:v>
                </c:pt>
                <c:pt idx="4">
                  <c:v>0.92500000000000004</c:v>
                </c:pt>
                <c:pt idx="5">
                  <c:v>0.91200000000000003</c:v>
                </c:pt>
                <c:pt idx="6">
                  <c:v>0.98799999999999999</c:v>
                </c:pt>
                <c:pt idx="7">
                  <c:v>0.88900000000000001</c:v>
                </c:pt>
                <c:pt idx="8">
                  <c:v>1</c:v>
                </c:pt>
                <c:pt idx="9">
                  <c:v>0.86400000000000166</c:v>
                </c:pt>
                <c:pt idx="10">
                  <c:v>0.94699999999999995</c:v>
                </c:pt>
                <c:pt idx="11">
                  <c:v>0.94799999999999995</c:v>
                </c:pt>
                <c:pt idx="12">
                  <c:v>0.96200000000000063</c:v>
                </c:pt>
                <c:pt idx="13">
                  <c:v>0.96000000000000063</c:v>
                </c:pt>
                <c:pt idx="14">
                  <c:v>0.83300000000000063</c:v>
                </c:pt>
                <c:pt idx="15">
                  <c:v>1</c:v>
                </c:pt>
              </c:numCache>
            </c:numRef>
          </c:val>
        </c:ser>
        <c:overlap val="100"/>
        <c:axId val="227918976"/>
        <c:axId val="227920512"/>
      </c:barChart>
      <c:catAx>
        <c:axId val="22791897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zh-TW"/>
          </a:p>
        </c:txPr>
        <c:crossAx val="227920512"/>
        <c:crosses val="autoZero"/>
        <c:auto val="1"/>
        <c:lblAlgn val="ctr"/>
        <c:lblOffset val="100"/>
      </c:catAx>
      <c:valAx>
        <c:axId val="22792051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  <a:endParaRPr lang="en-US"/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22791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0814267679866074E-2"/>
          <c:y val="0.8266454143001486"/>
          <c:w val="0.15192878702363141"/>
          <c:h val="0.12408270211316402"/>
        </c:manualLayout>
      </c:layout>
      <c:overlay val="1"/>
      <c:txPr>
        <a:bodyPr/>
        <a:lstStyle/>
        <a:p>
          <a:pPr>
            <a:defRPr b="1"/>
          </a:pPr>
          <a:endParaRPr lang="zh-TW"/>
        </a:p>
      </c:txPr>
    </c:legend>
    <c:plotVisOnly val="1"/>
  </c:chart>
  <c:txPr>
    <a:bodyPr/>
    <a:lstStyle/>
    <a:p>
      <a:pPr>
        <a:defRPr sz="1600"/>
      </a:pPr>
      <a:endParaRPr lang="zh-TW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5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找工作順利程度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1"/>
              <c:layout>
                <c:manualLayout>
                  <c:x val="5.2386918505204034E-3"/>
                  <c:y val="-7.4074074074074094E-3"/>
                </c:manualLayout>
              </c:layout>
              <c:showVal val="1"/>
            </c:dLbl>
            <c:dLbl>
              <c:idx val="2"/>
              <c:layout>
                <c:manualLayout>
                  <c:x val="1.7462306168401595E-2"/>
                  <c:y val="-2.4691358024691414E-3"/>
                </c:manualLayout>
              </c:layout>
              <c:showVal val="1"/>
            </c:dLbl>
            <c:dLbl>
              <c:idx val="3"/>
              <c:layout>
                <c:manualLayout>
                  <c:x val="1.7462306168401529E-2"/>
                  <c:y val="2.4691358024691414E-3"/>
                </c:manualLayout>
              </c:layout>
              <c:showVal val="1"/>
            </c:dLbl>
            <c:dLbl>
              <c:idx val="4"/>
              <c:layout>
                <c:manualLayout>
                  <c:x val="1.7462306168401595E-2"/>
                  <c:y val="0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不到三個月</c:v>
                </c:pt>
                <c:pt idx="1">
                  <c:v>三個月以上，未滿六個月</c:v>
                </c:pt>
                <c:pt idx="2">
                  <c:v>六個月以上，未滿九個月</c:v>
                </c:pt>
                <c:pt idx="3">
                  <c:v>九個月以上，未滿十二個月</c:v>
                </c:pt>
                <c:pt idx="4">
                  <c:v>一年以上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0.85700000000000065</c:v>
                </c:pt>
                <c:pt idx="1">
                  <c:v>7.5999999999999998E-2</c:v>
                </c:pt>
                <c:pt idx="2">
                  <c:v>3.0000000000000002E-2</c:v>
                </c:pt>
                <c:pt idx="3">
                  <c:v>1.4E-2</c:v>
                </c:pt>
                <c:pt idx="4">
                  <c:v>2.1999999999999999E-2</c:v>
                </c:pt>
              </c:numCache>
            </c:numRef>
          </c:val>
        </c:ser>
        <c:dLbls>
          <c:showVal val="1"/>
        </c:dLbls>
        <c:shape val="box"/>
        <c:axId val="230425344"/>
        <c:axId val="230428032"/>
        <c:axId val="0"/>
      </c:bar3DChart>
      <c:catAx>
        <c:axId val="230425344"/>
        <c:scaling>
          <c:orientation val="minMax"/>
        </c:scaling>
        <c:axPos val="l"/>
        <c:tickLblPos val="nextTo"/>
        <c:txPr>
          <a:bodyPr/>
          <a:lstStyle/>
          <a:p>
            <a:pPr>
              <a:defRPr b="1" i="0"/>
            </a:pPr>
            <a:endParaRPr lang="zh-TW"/>
          </a:p>
        </c:txPr>
        <c:crossAx val="230428032"/>
        <c:crosses val="autoZero"/>
        <c:auto val="1"/>
        <c:lblAlgn val="ctr"/>
        <c:lblOffset val="100"/>
      </c:catAx>
      <c:valAx>
        <c:axId val="23042803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2304253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41335805792140295"/>
          <c:y val="4.5014095460289682E-3"/>
          <c:w val="0.54374944446596962"/>
          <c:h val="0.76524701079031865"/>
        </c:manualLayout>
      </c:layout>
      <c:bar3D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找工作順利程度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Sheet1!$B$2:$B$8</c:f>
              <c:strCache>
                <c:ptCount val="7"/>
                <c:pt idx="0">
                  <c:v>自行投履歷到工作單位</c:v>
                </c:pt>
                <c:pt idx="1">
                  <c:v>學校老師介紹</c:v>
                </c:pt>
                <c:pt idx="2">
                  <c:v>同學或親戚朋友介紹</c:v>
                </c:pt>
                <c:pt idx="3">
                  <c:v>校園徵才</c:v>
                </c:pt>
                <c:pt idx="4">
                  <c:v>透過人力銀行媒合</c:v>
                </c:pt>
                <c:pt idx="5">
                  <c:v>國家考試及格分發</c:v>
                </c:pt>
                <c:pt idx="6">
                  <c:v>其他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0.14200000000000004</c:v>
                </c:pt>
                <c:pt idx="1">
                  <c:v>1.6000000000000021E-2</c:v>
                </c:pt>
                <c:pt idx="2">
                  <c:v>0.13800000000000001</c:v>
                </c:pt>
                <c:pt idx="3">
                  <c:v>0.1</c:v>
                </c:pt>
                <c:pt idx="4">
                  <c:v>0.47200000000000031</c:v>
                </c:pt>
                <c:pt idx="5">
                  <c:v>9.2000000000000026E-2</c:v>
                </c:pt>
                <c:pt idx="6">
                  <c:v>4.1000000000000002E-2</c:v>
                </c:pt>
              </c:numCache>
            </c:numRef>
          </c:val>
        </c:ser>
        <c:dLbls>
          <c:showVal val="1"/>
        </c:dLbls>
        <c:shape val="box"/>
        <c:axId val="77558144"/>
        <c:axId val="77559680"/>
        <c:axId val="0"/>
      </c:bar3DChart>
      <c:catAx>
        <c:axId val="77558144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77559680"/>
        <c:crosses val="autoZero"/>
        <c:auto val="1"/>
        <c:lblAlgn val="ctr"/>
        <c:lblOffset val="100"/>
      </c:catAx>
      <c:valAx>
        <c:axId val="7755968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  <c:layout>
            <c:manualLayout>
              <c:xMode val="edge"/>
              <c:yMode val="edge"/>
              <c:x val="0.59591537194000377"/>
              <c:y val="0.81266394478467952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77558144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zh-TW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公司行業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0.0%" sourceLinked="0"/>
            <c:txPr>
              <a:bodyPr/>
              <a:lstStyle/>
              <a:p>
                <a:pPr>
                  <a:defRPr sz="2000" b="1"/>
                </a:pPr>
                <a:endParaRPr lang="zh-TW"/>
              </a:p>
            </c:txPr>
            <c:showVal val="1"/>
          </c:dLbls>
          <c:cat>
            <c:strRef>
              <c:f>Sheet1!$B$2:$B$17</c:f>
              <c:strCache>
                <c:ptCount val="16"/>
                <c:pt idx="0">
                  <c:v>製造業</c:v>
                </c:pt>
                <c:pt idx="1">
                  <c:v>電力及燃氣供應業</c:v>
                </c:pt>
                <c:pt idx="2">
                  <c:v>營造業</c:v>
                </c:pt>
                <c:pt idx="3">
                  <c:v>批發及零售業</c:v>
                </c:pt>
                <c:pt idx="4">
                  <c:v>運輸及倉儲業</c:v>
                </c:pt>
                <c:pt idx="5">
                  <c:v>住宿及餐飲業</c:v>
                </c:pt>
                <c:pt idx="6">
                  <c:v>資訊及通訊傳播業</c:v>
                </c:pt>
                <c:pt idx="7">
                  <c:v>金融及保險業</c:v>
                </c:pt>
                <c:pt idx="8">
                  <c:v>不動產業</c:v>
                </c:pt>
                <c:pt idx="9">
                  <c:v>專業、科學及技術服務業</c:v>
                </c:pt>
                <c:pt idx="10">
                  <c:v>支援服務業</c:v>
                </c:pt>
                <c:pt idx="11">
                  <c:v>公共行政及國防；強制社會安全</c:v>
                </c:pt>
                <c:pt idx="12">
                  <c:v>教育服務業</c:v>
                </c:pt>
                <c:pt idx="13">
                  <c:v>醫療保健及社會工作服務業</c:v>
                </c:pt>
                <c:pt idx="14">
                  <c:v>藝術、娛樂及休閒服務業</c:v>
                </c:pt>
                <c:pt idx="15">
                  <c:v>其他服務業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0">
                  <c:v>7.6999999999999999E-2</c:v>
                </c:pt>
                <c:pt idx="1">
                  <c:v>1.0000000000000041E-3</c:v>
                </c:pt>
                <c:pt idx="2">
                  <c:v>1.4E-2</c:v>
                </c:pt>
                <c:pt idx="3">
                  <c:v>7.0000000000000021E-2</c:v>
                </c:pt>
                <c:pt idx="4">
                  <c:v>3.9000000000000014E-2</c:v>
                </c:pt>
                <c:pt idx="5">
                  <c:v>2.8000000000000001E-2</c:v>
                </c:pt>
                <c:pt idx="6">
                  <c:v>6.3E-2</c:v>
                </c:pt>
                <c:pt idx="7">
                  <c:v>0.15200000000000041</c:v>
                </c:pt>
                <c:pt idx="8">
                  <c:v>4.5999999999999999E-2</c:v>
                </c:pt>
                <c:pt idx="9">
                  <c:v>0.21500000000000041</c:v>
                </c:pt>
                <c:pt idx="10">
                  <c:v>3.6999999999999998E-2</c:v>
                </c:pt>
                <c:pt idx="11">
                  <c:v>0.11899999999999998</c:v>
                </c:pt>
                <c:pt idx="12">
                  <c:v>6.0000000000000032E-2</c:v>
                </c:pt>
                <c:pt idx="13">
                  <c:v>3.7999999999999999E-2</c:v>
                </c:pt>
                <c:pt idx="14">
                  <c:v>2.0000000000000011E-2</c:v>
                </c:pt>
                <c:pt idx="15">
                  <c:v>2.1000000000000012E-2</c:v>
                </c:pt>
              </c:numCache>
            </c:numRef>
          </c:val>
        </c:ser>
        <c:dLbls>
          <c:showVal val="1"/>
        </c:dLbls>
        <c:axId val="81895808"/>
        <c:axId val="81897344"/>
      </c:barChart>
      <c:catAx>
        <c:axId val="8189580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zh-TW"/>
          </a:p>
        </c:txPr>
        <c:crossAx val="81897344"/>
        <c:crosses val="autoZero"/>
        <c:auto val="1"/>
        <c:lblAlgn val="ctr"/>
        <c:lblOffset val="100"/>
      </c:catAx>
      <c:valAx>
        <c:axId val="8189734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1895808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zh-TW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工作與就讀學系相關性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0"/>
                  <c:y val="2.4691358024691414E-3"/>
                </c:manualLayout>
              </c:layout>
              <c:showVal val="1"/>
            </c:dLbl>
            <c:dLbl>
              <c:idx val="1"/>
              <c:layout>
                <c:manualLayout>
                  <c:x val="2.5152599035883027E-2"/>
                  <c:y val="-7.4074074074074094E-3"/>
                </c:manualLayout>
              </c:layout>
              <c:showVal val="1"/>
            </c:dLbl>
            <c:dLbl>
              <c:idx val="2"/>
              <c:layout>
                <c:manualLayout>
                  <c:x val="1.2576299517941508E-2"/>
                  <c:y val="-1.2345679012345699E-2"/>
                </c:manualLayout>
              </c:layout>
              <c:showVal val="1"/>
            </c:dLbl>
            <c:dLbl>
              <c:idx val="3"/>
              <c:layout>
                <c:manualLayout>
                  <c:x val="1.2576299517941508E-2"/>
                  <c:y val="-2.4691358024691279E-3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  <c:showVal val="1"/>
          </c:dLbls>
          <c:cat>
            <c:strRef>
              <c:f>Sheet1!$B$2:$B$5</c:f>
              <c:strCache>
                <c:ptCount val="4"/>
                <c:pt idx="0">
                  <c:v>私人企業</c:v>
                </c:pt>
                <c:pt idx="1">
                  <c:v>政府部門</c:v>
                </c:pt>
                <c:pt idx="2">
                  <c:v>學校</c:v>
                </c:pt>
                <c:pt idx="3">
                  <c:v>非營利組織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0.00%">
                  <c:v>0.78300000000000003</c:v>
                </c:pt>
                <c:pt idx="1">
                  <c:v>0.13</c:v>
                </c:pt>
                <c:pt idx="2" formatCode="0.00%">
                  <c:v>4.2000000000000023E-2</c:v>
                </c:pt>
                <c:pt idx="3" formatCode="0.00%">
                  <c:v>4.5000000000000012E-2</c:v>
                </c:pt>
              </c:numCache>
            </c:numRef>
          </c:val>
        </c:ser>
        <c:dLbls>
          <c:showVal val="1"/>
        </c:dLbls>
        <c:shape val="box"/>
        <c:axId val="83384576"/>
        <c:axId val="83415040"/>
        <c:axId val="0"/>
      </c:bar3DChart>
      <c:catAx>
        <c:axId val="83384576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 b="1"/>
            </a:pPr>
            <a:endParaRPr lang="zh-TW"/>
          </a:p>
        </c:txPr>
        <c:crossAx val="83415040"/>
        <c:crosses val="autoZero"/>
        <c:auto val="1"/>
        <c:lblAlgn val="ctr"/>
        <c:lblOffset val="100"/>
      </c:catAx>
      <c:valAx>
        <c:axId val="8341504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</a:p>
            </c:rich>
          </c:tx>
          <c:layout>
            <c:manualLayout>
              <c:xMode val="edge"/>
              <c:yMode val="edge"/>
              <c:x val="0.53246781325548564"/>
              <c:y val="0.85005171575775251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b="1"/>
            </a:pPr>
            <a:endParaRPr lang="zh-TW"/>
          </a:p>
        </c:txPr>
        <c:crossAx val="83384576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zh-TW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私人企業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0.57099999999999995</c:v>
                </c:pt>
                <c:pt idx="1">
                  <c:v>0.70000000000000062</c:v>
                </c:pt>
                <c:pt idx="2">
                  <c:v>0.86500000000000155</c:v>
                </c:pt>
                <c:pt idx="3">
                  <c:v>0.66300000000000203</c:v>
                </c:pt>
                <c:pt idx="4">
                  <c:v>0.94399999999999995</c:v>
                </c:pt>
                <c:pt idx="5">
                  <c:v>0.88100000000000001</c:v>
                </c:pt>
                <c:pt idx="6">
                  <c:v>0.91600000000000004</c:v>
                </c:pt>
                <c:pt idx="7">
                  <c:v>0.85700000000000065</c:v>
                </c:pt>
                <c:pt idx="8">
                  <c:v>0.83900000000000063</c:v>
                </c:pt>
                <c:pt idx="9">
                  <c:v>0.92100000000000004</c:v>
                </c:pt>
                <c:pt idx="10">
                  <c:v>0.82399999999999995</c:v>
                </c:pt>
                <c:pt idx="11">
                  <c:v>0.46700000000000008</c:v>
                </c:pt>
                <c:pt idx="12">
                  <c:v>0.52200000000000002</c:v>
                </c:pt>
                <c:pt idx="13">
                  <c:v>0.73900000000000154</c:v>
                </c:pt>
                <c:pt idx="14">
                  <c:v>0.75000000000000167</c:v>
                </c:pt>
                <c:pt idx="15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政府部門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0">
                  <c:v>0.31700000000000089</c:v>
                </c:pt>
                <c:pt idx="1">
                  <c:v>0.18900000000000042</c:v>
                </c:pt>
                <c:pt idx="2">
                  <c:v>9.6000000000000002E-2</c:v>
                </c:pt>
                <c:pt idx="3">
                  <c:v>0.29800000000000032</c:v>
                </c:pt>
                <c:pt idx="4">
                  <c:v>3.2000000000000042E-2</c:v>
                </c:pt>
                <c:pt idx="5">
                  <c:v>8.5000000000000006E-2</c:v>
                </c:pt>
                <c:pt idx="6">
                  <c:v>8.4000000000000047E-2</c:v>
                </c:pt>
                <c:pt idx="7">
                  <c:v>0.14300000000000004</c:v>
                </c:pt>
                <c:pt idx="8">
                  <c:v>6.5000000000000002E-2</c:v>
                </c:pt>
                <c:pt idx="9">
                  <c:v>2.1999999999999999E-2</c:v>
                </c:pt>
                <c:pt idx="10">
                  <c:v>5.9000000000000136E-2</c:v>
                </c:pt>
                <c:pt idx="11">
                  <c:v>8.3000000000000046E-2</c:v>
                </c:pt>
                <c:pt idx="12">
                  <c:v>0.21700000000000039</c:v>
                </c:pt>
                <c:pt idx="13">
                  <c:v>0</c:v>
                </c:pt>
                <c:pt idx="14">
                  <c:v>0.16700000000000001</c:v>
                </c:pt>
                <c:pt idx="15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學校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Sheet1!$D$2:$D$17</c:f>
              <c:numCache>
                <c:formatCode>0.0%</c:formatCode>
                <c:ptCount val="16"/>
                <c:pt idx="0">
                  <c:v>4.8000000000000001E-2</c:v>
                </c:pt>
                <c:pt idx="1">
                  <c:v>5.6000000000000001E-2</c:v>
                </c:pt>
                <c:pt idx="2">
                  <c:v>1.9000000000000052E-2</c:v>
                </c:pt>
                <c:pt idx="3">
                  <c:v>2.9000000000000001E-2</c:v>
                </c:pt>
                <c:pt idx="4">
                  <c:v>1.6000000000000021E-2</c:v>
                </c:pt>
                <c:pt idx="5">
                  <c:v>1.7000000000000001E-2</c:v>
                </c:pt>
                <c:pt idx="6">
                  <c:v>0</c:v>
                </c:pt>
                <c:pt idx="7">
                  <c:v>0</c:v>
                </c:pt>
                <c:pt idx="8">
                  <c:v>6.5000000000000002E-2</c:v>
                </c:pt>
                <c:pt idx="9">
                  <c:v>5.6000000000000001E-2</c:v>
                </c:pt>
                <c:pt idx="10">
                  <c:v>5.9000000000000136E-2</c:v>
                </c:pt>
                <c:pt idx="11">
                  <c:v>3.3000000000000002E-2</c:v>
                </c:pt>
                <c:pt idx="12">
                  <c:v>0.26100000000000001</c:v>
                </c:pt>
                <c:pt idx="13">
                  <c:v>0.26100000000000001</c:v>
                </c:pt>
                <c:pt idx="14">
                  <c:v>8.3000000000000046E-2</c:v>
                </c:pt>
                <c:pt idx="1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非營利組織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法律學系</c:v>
                </c:pt>
                <c:pt idx="1">
                  <c:v>公共行政學系</c:v>
                </c:pt>
                <c:pt idx="2">
                  <c:v>財政學系</c:v>
                </c:pt>
                <c:pt idx="3">
                  <c:v>不動產與城鄉環境學系</c:v>
                </c:pt>
                <c:pt idx="4">
                  <c:v>企業管理學系</c:v>
                </c:pt>
                <c:pt idx="5">
                  <c:v>金融與合作經營學系</c:v>
                </c:pt>
                <c:pt idx="6">
                  <c:v>會計學系</c:v>
                </c:pt>
                <c:pt idx="7">
                  <c:v>統計學系</c:v>
                </c:pt>
                <c:pt idx="8">
                  <c:v>休閒運動與管理學系</c:v>
                </c:pt>
                <c:pt idx="9">
                  <c:v>經濟學系</c:v>
                </c:pt>
                <c:pt idx="10">
                  <c:v>社會學系</c:v>
                </c:pt>
                <c:pt idx="11">
                  <c:v>社會工作學系</c:v>
                </c:pt>
                <c:pt idx="12">
                  <c:v>中國文學系</c:v>
                </c:pt>
                <c:pt idx="13">
                  <c:v>應用外語學系</c:v>
                </c:pt>
                <c:pt idx="14">
                  <c:v>歷史學系</c:v>
                </c:pt>
                <c:pt idx="15">
                  <c:v>資訊工程學系</c:v>
                </c:pt>
              </c:strCache>
            </c:strRef>
          </c:cat>
          <c:val>
            <c:numRef>
              <c:f>Sheet1!$E$2:$E$17</c:f>
              <c:numCache>
                <c:formatCode>0.0%</c:formatCode>
                <c:ptCount val="16"/>
                <c:pt idx="0">
                  <c:v>6.3E-2</c:v>
                </c:pt>
                <c:pt idx="1">
                  <c:v>5.6000000000000001E-2</c:v>
                </c:pt>
                <c:pt idx="2">
                  <c:v>1.9000000000000052E-2</c:v>
                </c:pt>
                <c:pt idx="3">
                  <c:v>1.0000000000000005E-2</c:v>
                </c:pt>
                <c:pt idx="4">
                  <c:v>8.0000000000000227E-3</c:v>
                </c:pt>
                <c:pt idx="5">
                  <c:v>1.7000000000000001E-2</c:v>
                </c:pt>
                <c:pt idx="6">
                  <c:v>0</c:v>
                </c:pt>
                <c:pt idx="7">
                  <c:v>0</c:v>
                </c:pt>
                <c:pt idx="8">
                  <c:v>3.2000000000000042E-2</c:v>
                </c:pt>
                <c:pt idx="9">
                  <c:v>0</c:v>
                </c:pt>
                <c:pt idx="10">
                  <c:v>5.9000000000000136E-2</c:v>
                </c:pt>
                <c:pt idx="11">
                  <c:v>0.41700000000000031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overlap val="100"/>
        <c:axId val="83443072"/>
        <c:axId val="83448960"/>
      </c:barChart>
      <c:catAx>
        <c:axId val="83443072"/>
        <c:scaling>
          <c:orientation val="minMax"/>
        </c:scaling>
        <c:axPos val="l"/>
        <c:tickLblPos val="nextTo"/>
        <c:crossAx val="83448960"/>
        <c:crosses val="autoZero"/>
        <c:auto val="1"/>
        <c:lblAlgn val="ctr"/>
        <c:lblOffset val="100"/>
      </c:catAx>
      <c:valAx>
        <c:axId val="8344896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百分比</a:t>
                </a:r>
                <a:endParaRPr lang="en-US"/>
              </a:p>
            </c:rich>
          </c:tx>
        </c:title>
        <c:numFmt formatCode="0%" sourceLinked="1"/>
        <c:tickLblPos val="nextTo"/>
        <c:crossAx val="8344307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400"/>
      </a:pPr>
      <a:endParaRPr lang="zh-TW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ED22B-6D86-48FC-83D3-A88DBA4A2832}" type="datetimeFigureOut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46EB6-B956-4DBB-96BF-4A71619CBF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滿不滿意工作成就感？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專業知識或技能在職場上有幫助嗎？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解決問題能力在職場上有幫助嗎？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解決問題能力在職場上有幫助嗎？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人際溝通協調能力在職場上有幫助嗎？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國際觀在職場上有幫助嗎？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通識課程所培養的知識與涵養在職場上有幫助嗎？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課外活動在職場上有幫助嗎？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對學校與所就讀學系感到光榮嗎？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學校與所就讀學系符合入學前的期待嗎？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畢業生現況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系上課程設計符合需求嗎？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職涯資訊：希望學校提供的服務與協助長條圖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在學參與課程與課外活動對畢業生求就職的影響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0607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zh-TW" dirty="0" smtClean="0"/>
              <a:t>一、有無實習經驗是否影響找工作的順利程度、薪資表現與工作成就感？</a:t>
            </a: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畢業生現況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學系交叉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找工作順利程度長條圖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FC074-96C0-4CA0-9274-692421537547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花多久時間找到工作？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透過何種管道找到工作？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畢業生都在什麼行業工作？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畢業生任職單位的類別、</a:t>
            </a:r>
            <a:r>
              <a:rPr lang="en-US" altLang="zh-TW" sz="1200" dirty="0" smtClean="0">
                <a:latin typeface="華康竹風體W4(P)" pitchFamily="66" charset="-120"/>
                <a:ea typeface="華康竹風體W4(P)" pitchFamily="66" charset="-120"/>
              </a:rPr>
              <a:t>(</a:t>
            </a: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私人企業、政府部門、學校與非營利組織</a:t>
            </a:r>
            <a:r>
              <a:rPr lang="en-US" altLang="zh-TW" sz="1200" dirty="0" smtClean="0">
                <a:latin typeface="華康竹風體W4(P)" pitchFamily="66" charset="-120"/>
                <a:ea typeface="華康竹風體W4(P)" pitchFamily="66" charset="-120"/>
              </a:rPr>
              <a:t>)</a:t>
            </a: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華康竹風體W4(P)" pitchFamily="66" charset="-120"/>
                <a:ea typeface="華康竹風體W4(P)" pitchFamily="66" charset="-120"/>
              </a:rPr>
              <a:t>工作與大學讀的科系相關嗎？</a:t>
            </a:r>
            <a:endParaRPr lang="en-US" altLang="zh-TW" sz="1200" dirty="0" smtClean="0">
              <a:latin typeface="華康竹風體W4(P)" pitchFamily="66" charset="-120"/>
              <a:ea typeface="華康竹風體W4(P)" pitchFamily="66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EB6-B956-4DBB-96BF-4A71619CBF3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A172-871F-4B58-A883-2E7A1168618A}" type="datetime1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FE6C-EACA-439E-A9AD-E4176E67FC2F}" type="datetime1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1" y="154781"/>
            <a:ext cx="2057401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154781"/>
            <a:ext cx="6019801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8E21-18B7-4F29-A6D9-F77EB68379EC}" type="datetime1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1004-FDB8-4C19-8C9A-43A049BB3AD8}" type="datetime1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4F53-93F4-4DA1-82D1-5618E158C7DB}" type="datetime1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5" y="900114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4" y="900114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008-ED7F-4357-8511-D108E550C398}" type="datetime1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EC45-B433-46AD-B87E-17C0AA387B11}" type="datetime1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2B9B5-7DE1-4CC9-9D99-82D534274A7B}" type="datetime1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6FD8-FE76-411F-8CB6-6A9E96647F0D}" type="datetime1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5" y="204791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D11A-E908-4E97-BF49-A72B109FE7A7}" type="datetime1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2C9D-044B-448F-8512-4694CC135364}" type="datetime1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7A0F4-7A71-43AC-80B2-DA1F1181959F}" type="datetime1">
              <a:rPr lang="zh-TW" altLang="en-US" smtClean="0"/>
              <a:pPr/>
              <a:t>2013/12/12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8249-1C58-454D-98D3-F0F6C85991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C39V1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7715250" cy="5164038"/>
          </a:xfrm>
          <a:prstGeom prst="rect">
            <a:avLst/>
          </a:prstGeom>
        </p:spPr>
      </p:pic>
      <p:sp>
        <p:nvSpPr>
          <p:cNvPr id="22" name="剪去對角線角落矩形 21"/>
          <p:cNvSpPr/>
          <p:nvPr/>
        </p:nvSpPr>
        <p:spPr>
          <a:xfrm flipH="1" flipV="1">
            <a:off x="0" y="0"/>
            <a:ext cx="6084168" cy="5143500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剪去對角線角落矩形 20"/>
          <p:cNvSpPr/>
          <p:nvPr/>
        </p:nvSpPr>
        <p:spPr>
          <a:xfrm flipH="1" flipV="1">
            <a:off x="0" y="0"/>
            <a:ext cx="2331368" cy="5143500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剪去對角線角落矩形 14"/>
          <p:cNvSpPr/>
          <p:nvPr/>
        </p:nvSpPr>
        <p:spPr>
          <a:xfrm flipH="1" flipV="1">
            <a:off x="-612576" y="0"/>
            <a:ext cx="7164288" cy="5143500"/>
          </a:xfrm>
          <a:prstGeom prst="snip2DiagRect">
            <a:avLst>
              <a:gd name="adj1" fmla="val 18927"/>
              <a:gd name="adj2" fmla="val 34655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直角三角形 13"/>
          <p:cNvSpPr/>
          <p:nvPr/>
        </p:nvSpPr>
        <p:spPr>
          <a:xfrm rot="3174591">
            <a:off x="2968753" y="1144615"/>
            <a:ext cx="6252952" cy="234148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等腰三角形 26"/>
          <p:cNvSpPr/>
          <p:nvPr/>
        </p:nvSpPr>
        <p:spPr>
          <a:xfrm rot="17068931">
            <a:off x="1845591" y="-986903"/>
            <a:ext cx="3185075" cy="7469193"/>
          </a:xfrm>
          <a:prstGeom prst="triangle">
            <a:avLst>
              <a:gd name="adj" fmla="val 65141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42" name="標題 1"/>
          <p:cNvSpPr>
            <a:spLocks noGrp="1"/>
          </p:cNvSpPr>
          <p:nvPr>
            <p:ph type="ctrTitle"/>
          </p:nvPr>
        </p:nvSpPr>
        <p:spPr>
          <a:xfrm>
            <a:off x="552949" y="1613247"/>
            <a:ext cx="2988000" cy="1440160"/>
          </a:xfrm>
          <a:solidFill>
            <a:srgbClr val="C30549"/>
          </a:solidFill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國立臺北大學</a:t>
            </a:r>
            <a:r>
              <a:rPr lang="en-US" altLang="zh-TW" sz="40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</a:br>
            <a:endParaRPr lang="zh-TW" altLang="en-US" sz="40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39552" y="2340624"/>
            <a:ext cx="1107996" cy="120032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TW" altLang="en-US" sz="72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畢</a:t>
            </a:r>
            <a:endParaRPr lang="en-US" altLang="zh-TW" sz="7200" dirty="0" smtClean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596733" y="2556648"/>
            <a:ext cx="954107" cy="1015663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業</a:t>
            </a:r>
            <a:endParaRPr lang="zh-TW" altLang="en-US" sz="60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532837" y="2484640"/>
            <a:ext cx="1031051" cy="1107996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sz="66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生</a:t>
            </a:r>
            <a:endParaRPr lang="zh-TW" altLang="en-US" sz="66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39552" y="3520628"/>
            <a:ext cx="1584176" cy="92333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流向</a:t>
            </a:r>
            <a:endParaRPr lang="en-US" altLang="zh-TW" sz="5400" dirty="0" smtClean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994228" y="3520628"/>
            <a:ext cx="1569660" cy="923330"/>
          </a:xfrm>
          <a:prstGeom prst="rect">
            <a:avLst/>
          </a:prstGeom>
          <a:solidFill>
            <a:srgbClr val="E66300"/>
          </a:solidFill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調查</a:t>
            </a:r>
            <a:endParaRPr lang="en-US" altLang="zh-TW" sz="5400" dirty="0" smtClean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pic>
        <p:nvPicPr>
          <p:cNvPr id="24" name="圖片 23" descr="女畢業生head.pn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rcRect b="8693"/>
          <a:stretch>
            <a:fillRect/>
          </a:stretch>
        </p:blipFill>
        <p:spPr>
          <a:xfrm>
            <a:off x="372597" y="296287"/>
            <a:ext cx="2970764" cy="1555383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92080" y="4546898"/>
            <a:ext cx="3851920" cy="596602"/>
          </a:xfrm>
        </p:spPr>
        <p:txBody>
          <a:bodyPr>
            <a:normAutofit/>
          </a:bodyPr>
          <a:lstStyle/>
          <a:p>
            <a:pPr algn="r"/>
            <a:r>
              <a:rPr lang="zh-TW" altLang="en-US" sz="1400" dirty="0" smtClean="0">
                <a:solidFill>
                  <a:schemeClr val="bg1"/>
                </a:solidFill>
                <a:latin typeface="+mn-ea"/>
              </a:rPr>
              <a:t>委託單位：學務處職涯發展中心</a:t>
            </a:r>
            <a:endParaRPr lang="en-US" altLang="zh-TW" sz="1400" dirty="0" smtClean="0">
              <a:solidFill>
                <a:schemeClr val="bg1"/>
              </a:solidFill>
              <a:latin typeface="+mn-ea"/>
            </a:endParaRPr>
          </a:p>
          <a:p>
            <a:pPr algn="r"/>
            <a:r>
              <a:rPr lang="zh-TW" altLang="en-US" sz="1400" dirty="0" smtClean="0">
                <a:solidFill>
                  <a:schemeClr val="bg1"/>
                </a:solidFill>
                <a:latin typeface="+mn-ea"/>
              </a:rPr>
              <a:t>執行單位：公共事務學院民意與選舉研究中心</a:t>
            </a:r>
          </a:p>
          <a:p>
            <a:pPr algn="r"/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0440" y="2643758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主講人：羅清俊 教授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latin typeface="+mj-ea"/>
              </a:rPr>
              <a:t>調查過程與研究設計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樣本代表性檢測：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經過反覆加權處理後，顯示成功樣本不管在學制、學院、學系以及性別的分布上與母體比例無顯著差異。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統計分析方法：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次數分配與百分比分析</a:t>
            </a:r>
            <a:endParaRPr lang="en-US" altLang="zh-TW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次數交叉分析（卡方檢定）</a:t>
            </a:r>
            <a:endParaRPr lang="en-US" altLang="zh-TW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平均值差異檢定</a:t>
            </a:r>
            <a:endParaRPr lang="en-US" altLang="zh-TW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CDAED0-1029-4A07-B044-0538C92AE31F}" type="slidenum">
              <a:rPr lang="en-US" altLang="zh-TW" smtClean="0">
                <a:ea typeface="新細明體" charset="-120"/>
              </a:rPr>
              <a:pPr/>
              <a:t>10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205978"/>
            <a:ext cx="9144000" cy="8572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zh-TW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平劇體W7" pitchFamily="81" charset="-120"/>
                <a:ea typeface="華康平劇體W7" pitchFamily="81" charset="-120"/>
                <a:cs typeface="+mn-cs"/>
              </a:rPr>
              <a:t>調查過程與研究設計</a:t>
            </a:r>
            <a:r>
              <a:rPr kumimoji="0" lang="zh-TW" altLang="zh-TW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TW" altLang="zh-TW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253981_1912312301990_2388905_n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t="12500" b="21300"/>
          <a:stretch>
            <a:fillRect/>
          </a:stretch>
        </p:blipFill>
        <p:spPr>
          <a:xfrm>
            <a:off x="0" y="603448"/>
            <a:ext cx="9144000" cy="45400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-20538"/>
            <a:ext cx="9144000" cy="25202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74701" y="267494"/>
            <a:ext cx="4464496" cy="1659631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9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畢業生</a:t>
            </a:r>
            <a:endParaRPr lang="zh-TW" altLang="en-US" sz="9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5111005" y="1635646"/>
            <a:ext cx="1872208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6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現況</a:t>
            </a:r>
            <a:endParaRPr kumimoji="0" lang="zh-TW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555776" y="123478"/>
          <a:ext cx="6588224" cy="536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-72008" y="1059582"/>
            <a:ext cx="27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畢業生</a:t>
            </a:r>
            <a:endParaRPr lang="zh-TW" altLang="en-US" sz="8000" dirty="0">
              <a:solidFill>
                <a:schemeClr val="accent2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2755" y="1923678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現況</a:t>
            </a:r>
            <a:endParaRPr lang="zh-TW" altLang="en-US" sz="5400" dirty="0"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411760" y="0"/>
          <a:ext cx="6732240" cy="538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-72008" y="1059582"/>
            <a:ext cx="27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畢業生</a:t>
            </a:r>
            <a:endParaRPr lang="zh-TW" altLang="en-US" sz="8000" dirty="0">
              <a:solidFill>
                <a:schemeClr val="accent2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755" y="1923678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現況</a:t>
            </a:r>
            <a:endParaRPr lang="zh-TW" altLang="en-US" sz="5400" dirty="0"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-108520" y="2643758"/>
            <a:ext cx="2592288" cy="5760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600" b="1" noProof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學系差異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268865_544307728941645_206015805_n.png"/>
          <p:cNvPicPr>
            <a:picLocks noChangeAspect="1"/>
          </p:cNvPicPr>
          <p:nvPr/>
        </p:nvPicPr>
        <p:blipFill>
          <a:blip r:embed="rId2" cstate="print"/>
          <a:srcRect l="12942" r="13390"/>
          <a:stretch>
            <a:fillRect/>
          </a:stretch>
        </p:blipFill>
        <p:spPr>
          <a:xfrm>
            <a:off x="1619672" y="0"/>
            <a:ext cx="8424936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3491880" cy="5143500"/>
          </a:xfrm>
          <a:prstGeom prst="rect">
            <a:avLst/>
          </a:prstGeom>
          <a:solidFill>
            <a:srgbClr val="081316"/>
          </a:solidFill>
          <a:ln>
            <a:solidFill>
              <a:srgbClr val="081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43608" y="3219894"/>
            <a:ext cx="1548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" name="文字方塊 5"/>
          <p:cNvSpPr txBox="1"/>
          <p:nvPr/>
        </p:nvSpPr>
        <p:spPr>
          <a:xfrm>
            <a:off x="899592" y="3047930"/>
            <a:ext cx="20162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081316"/>
                </a:solidFill>
              </a:rPr>
              <a:t>情況</a:t>
            </a:r>
            <a:endParaRPr lang="en-US" altLang="zh-TW" sz="6000" b="1" dirty="0" smtClean="0">
              <a:solidFill>
                <a:srgbClr val="081316"/>
              </a:solidFill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07504" y="1635718"/>
            <a:ext cx="4464496" cy="108012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4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求職與就職</a:t>
            </a:r>
            <a:r>
              <a:rPr lang="en-US" altLang="zh-TW" sz="4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的</a:t>
            </a:r>
            <a:endParaRPr lang="zh-TW" altLang="en-US" sz="4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40152" y="0"/>
            <a:ext cx="3203848" cy="5143500"/>
          </a:xfrm>
          <a:prstGeom prst="rect">
            <a:avLst/>
          </a:prstGeom>
          <a:solidFill>
            <a:srgbClr val="081316"/>
          </a:solidFill>
          <a:ln>
            <a:solidFill>
              <a:srgbClr val="081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zh-TW" altLang="en-US" sz="96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228184" y="1995686"/>
            <a:ext cx="3312368" cy="10801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找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工作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順不順利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376B-03D6-4551-84E0-98B0C691B148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6" name="圖表 5"/>
          <p:cNvGraphicFramePr/>
          <p:nvPr/>
        </p:nvGraphicFramePr>
        <p:xfrm>
          <a:off x="0" y="267494"/>
          <a:ext cx="615617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7884368" y="2139702"/>
            <a:ext cx="1152128" cy="9361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  <a:endParaRPr kumimoji="0" lang="en-US" altLang="zh-TW" sz="540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267494"/>
          <a:ext cx="5868144" cy="48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5940152" y="0"/>
            <a:ext cx="3203848" cy="5143500"/>
          </a:xfrm>
          <a:prstGeom prst="rect">
            <a:avLst/>
          </a:prstGeom>
          <a:solidFill>
            <a:srgbClr val="081316"/>
          </a:solidFill>
          <a:ln>
            <a:solidFill>
              <a:srgbClr val="081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zh-TW" altLang="en-US" sz="96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28184" y="1995686"/>
            <a:ext cx="3312368" cy="10801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找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工作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順不順利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7884368" y="2139702"/>
            <a:ext cx="1152128" cy="9361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  <a:endParaRPr kumimoji="0" lang="en-US" altLang="zh-TW" sz="54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868144" y="3507854"/>
            <a:ext cx="3276000" cy="5760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600" b="1" noProof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學系差異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871192" y="0"/>
          <a:ext cx="727280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5496" y="3219822"/>
            <a:ext cx="44644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00181E"/>
                </a:solidFill>
                <a:latin typeface="華康平劇體W7" pitchFamily="81" charset="-120"/>
                <a:ea typeface="華康平劇體W7" pitchFamily="81" charset="-120"/>
              </a:rPr>
              <a:t>花</a:t>
            </a:r>
            <a:r>
              <a:rPr lang="zh-TW" altLang="en-US" sz="4400" dirty="0" smtClean="0">
                <a:solidFill>
                  <a:srgbClr val="00181E"/>
                </a:solidFill>
                <a:latin typeface="華康平劇體W7" pitchFamily="81" charset="-120"/>
                <a:ea typeface="華康平劇體W7" pitchFamily="81" charset="-120"/>
              </a:rPr>
              <a:t>多久時間</a:t>
            </a:r>
            <a:r>
              <a:rPr lang="en-US" altLang="zh-TW" sz="4400" dirty="0" smtClean="0">
                <a:solidFill>
                  <a:srgbClr val="00181E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sz="4400" dirty="0" smtClean="0">
                <a:solidFill>
                  <a:srgbClr val="00181E"/>
                </a:solidFill>
                <a:latin typeface="華康平劇體W7" pitchFamily="81" charset="-120"/>
                <a:ea typeface="華康平劇體W7" pitchFamily="81" charset="-120"/>
              </a:rPr>
            </a:br>
            <a:r>
              <a:rPr lang="zh-TW" altLang="en-US" sz="4400" dirty="0" smtClean="0">
                <a:solidFill>
                  <a:srgbClr val="00181E"/>
                </a:solidFill>
                <a:latin typeface="華康平劇體W7" pitchFamily="81" charset="-120"/>
                <a:ea typeface="華康平劇體W7" pitchFamily="81" charset="-120"/>
              </a:rPr>
              <a:t>       找工作？</a:t>
            </a:r>
            <a:endParaRPr lang="zh-TW" altLang="en-US" sz="4400" dirty="0">
              <a:solidFill>
                <a:srgbClr val="00181E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 txBox="1">
            <a:spLocks/>
          </p:cNvSpPr>
          <p:nvPr/>
        </p:nvSpPr>
        <p:spPr>
          <a:xfrm rot="21356171">
            <a:off x="1344131" y="3050105"/>
            <a:ext cx="1368152" cy="172819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9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平劇體W7" pitchFamily="81" charset="-120"/>
                <a:ea typeface="華康平劇體W7" pitchFamily="81" charset="-120"/>
              </a:rPr>
              <a:t>？</a:t>
            </a:r>
            <a:endParaRPr kumimoji="0" lang="en-US" altLang="zh-TW" sz="96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平劇體W7" pitchFamily="81" charset="-120"/>
              <a:ea typeface="華康平劇體W7" pitchFamily="81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123728" y="267494"/>
          <a:ext cx="7020272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-520824" y="519152"/>
            <a:ext cx="2246769" cy="4428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2C36"/>
                </a:solidFill>
                <a:latin typeface="華康平劇體W7" pitchFamily="81" charset="-120"/>
                <a:ea typeface="華康平劇體W7" pitchFamily="81" charset="-120"/>
              </a:rPr>
              <a:t>       </a:t>
            </a:r>
            <a:r>
              <a:rPr lang="zh-TW" altLang="en-US" sz="3600" b="1" dirty="0" smtClean="0">
                <a:solidFill>
                  <a:srgbClr val="002C36"/>
                </a:solidFill>
                <a:latin typeface="+mn-ea"/>
              </a:rPr>
              <a:t>找到工作</a:t>
            </a:r>
            <a:r>
              <a:rPr lang="en-US" altLang="zh-TW" sz="3600" dirty="0" smtClean="0">
                <a:solidFill>
                  <a:srgbClr val="002C36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sz="3600" dirty="0" smtClean="0">
                <a:solidFill>
                  <a:srgbClr val="002C36"/>
                </a:solidFill>
                <a:latin typeface="華康平劇體W7" pitchFamily="81" charset="-120"/>
                <a:ea typeface="華康平劇體W7" pitchFamily="81" charset="-120"/>
              </a:rPr>
            </a:br>
            <a:r>
              <a:rPr lang="zh-TW" altLang="en-US" sz="5400" b="1" dirty="0" smtClean="0">
                <a:solidFill>
                  <a:srgbClr val="002C36"/>
                </a:solidFill>
                <a:latin typeface="+mj-ea"/>
                <a:ea typeface="+mj-ea"/>
              </a:rPr>
              <a:t>透</a:t>
            </a:r>
            <a:r>
              <a:rPr lang="zh-TW" altLang="en-US" sz="3600" b="1" dirty="0" smtClean="0">
                <a:solidFill>
                  <a:srgbClr val="002C36"/>
                </a:solidFill>
                <a:latin typeface="+mj-ea"/>
                <a:ea typeface="+mj-ea"/>
              </a:rPr>
              <a:t>過何種管道</a:t>
            </a:r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</a:b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267744" y="0"/>
          <a:ext cx="6876256" cy="530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395536" y="2571750"/>
            <a:ext cx="2232247" cy="1938992"/>
          </a:xfrm>
          <a:prstGeom prst="rect">
            <a:avLst/>
          </a:prstGeom>
          <a:solidFill>
            <a:srgbClr val="081316"/>
          </a:solidFill>
          <a:ln>
            <a:solidFill>
              <a:srgbClr val="081316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畢業生都在什麼行業工作</a:t>
            </a:r>
            <a:endParaRPr lang="zh-TW" altLang="en-US" sz="20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95736" y="3867894"/>
            <a:ext cx="864095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？</a:t>
            </a:r>
            <a:endParaRPr lang="zh-TW" altLang="en-US" sz="54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C39V7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5606"/>
            <a:ext cx="9144000" cy="42351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9144000" cy="2067694"/>
          </a:xfrm>
          <a:prstGeom prst="rect">
            <a:avLst/>
          </a:prstGeom>
          <a:solidFill>
            <a:srgbClr val="C3054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 dirty="0"/>
          </a:p>
        </p:txBody>
      </p:sp>
      <p:sp>
        <p:nvSpPr>
          <p:cNvPr id="8" name="矩形 7"/>
          <p:cNvSpPr/>
          <p:nvPr/>
        </p:nvSpPr>
        <p:spPr>
          <a:xfrm>
            <a:off x="2987824" y="591710"/>
            <a:ext cx="756000" cy="16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9792" y="555526"/>
            <a:ext cx="1296144" cy="165618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zh-TW" altLang="en-US" sz="6600" dirty="0" smtClean="0">
                <a:solidFill>
                  <a:srgbClr val="C30549"/>
                </a:solidFill>
                <a:latin typeface="華康平劇體W7" pitchFamily="81" charset="-120"/>
                <a:ea typeface="華康平劇體W7" pitchFamily="81" charset="-120"/>
              </a:rPr>
              <a:t>研究</a:t>
            </a:r>
            <a:endParaRPr lang="zh-TW" altLang="en-US" sz="6600" dirty="0">
              <a:solidFill>
                <a:srgbClr val="C30549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707904" y="91556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問題</a:t>
            </a:r>
            <a:endParaRPr lang="zh-TW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627784" y="267494"/>
          <a:ext cx="63722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395536" y="2571750"/>
            <a:ext cx="2232247" cy="1938992"/>
          </a:xfrm>
          <a:prstGeom prst="rect">
            <a:avLst/>
          </a:prstGeom>
          <a:solidFill>
            <a:srgbClr val="081316"/>
          </a:solidFill>
          <a:ln>
            <a:solidFill>
              <a:srgbClr val="081316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畢業生任職的單位類別</a:t>
            </a:r>
            <a:endParaRPr lang="zh-TW" altLang="en-US" sz="20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95736" y="3867894"/>
            <a:ext cx="864095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？</a:t>
            </a:r>
            <a:endParaRPr lang="zh-TW" altLang="en-US" sz="54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536" y="2571750"/>
            <a:ext cx="2232247" cy="1938992"/>
          </a:xfrm>
          <a:prstGeom prst="rect">
            <a:avLst/>
          </a:prstGeom>
          <a:solidFill>
            <a:srgbClr val="081316"/>
          </a:solidFill>
          <a:ln>
            <a:solidFill>
              <a:srgbClr val="081316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畢業生任職的單位類別</a:t>
            </a:r>
            <a:endParaRPr lang="zh-TW" altLang="en-US" sz="20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47664" y="4261033"/>
            <a:ext cx="2736304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系所差異</a:t>
            </a:r>
            <a:endParaRPr lang="zh-TW" altLang="en-US" sz="4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2627784" y="0"/>
          <a:ext cx="651621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195486"/>
          <a:ext cx="579613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940152" y="0"/>
            <a:ext cx="3203848" cy="5143500"/>
          </a:xfrm>
          <a:prstGeom prst="rect">
            <a:avLst/>
          </a:prstGeom>
          <a:solidFill>
            <a:srgbClr val="081316"/>
          </a:solidFill>
          <a:ln>
            <a:solidFill>
              <a:srgbClr val="081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zh-TW" altLang="en-US" sz="96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156176" y="1203598"/>
            <a:ext cx="3312368" cy="10801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工作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與大學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就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讀的科系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相關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嗎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8028384" y="2643758"/>
            <a:ext cx="1152128" cy="9361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  <a:endParaRPr kumimoji="0" lang="en-US" altLang="zh-TW" sz="800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40152" y="0"/>
            <a:ext cx="3203848" cy="5143500"/>
          </a:xfrm>
          <a:prstGeom prst="rect">
            <a:avLst/>
          </a:prstGeom>
          <a:solidFill>
            <a:srgbClr val="081316"/>
          </a:solidFill>
          <a:ln>
            <a:solidFill>
              <a:srgbClr val="081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zh-TW" altLang="en-US" sz="96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156176" y="1203598"/>
            <a:ext cx="3312368" cy="10801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工作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與大學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就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讀的科系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相關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嗎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68144" y="3651870"/>
            <a:ext cx="3275856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系所差異</a:t>
            </a:r>
            <a:endParaRPr lang="zh-TW" altLang="en-US" sz="4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7956376" y="2931790"/>
            <a:ext cx="1152128" cy="9361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8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  <a:endParaRPr kumimoji="0" lang="en-US" altLang="zh-TW" sz="8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9" name="圖表 8"/>
          <p:cNvGraphicFramePr/>
          <p:nvPr/>
        </p:nvGraphicFramePr>
        <p:xfrm>
          <a:off x="0" y="0"/>
          <a:ext cx="586814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267494"/>
          <a:ext cx="5868144" cy="48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940152" y="0"/>
            <a:ext cx="3203848" cy="5143500"/>
          </a:xfrm>
          <a:prstGeom prst="rect">
            <a:avLst/>
          </a:prstGeom>
          <a:solidFill>
            <a:srgbClr val="081316"/>
          </a:solidFill>
          <a:ln>
            <a:solidFill>
              <a:srgbClr val="081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zh-TW" altLang="en-US" sz="96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156176" y="1203598"/>
            <a:ext cx="3312368" cy="10801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滿不滿意</a:t>
            </a:r>
            <a:endParaRPr lang="en-US" altLang="zh-TW" sz="4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工作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成就感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8028384" y="2931790"/>
            <a:ext cx="1152128" cy="9361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8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  <a:endParaRPr kumimoji="0" lang="en-US" altLang="zh-TW" sz="880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3995936" cy="5143500"/>
          </a:xfrm>
          <a:prstGeom prst="rect">
            <a:avLst/>
          </a:prstGeom>
          <a:solidFill>
            <a:srgbClr val="081316"/>
          </a:solidFill>
          <a:ln>
            <a:solidFill>
              <a:srgbClr val="081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zh-TW" altLang="en-US" sz="96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83568" y="1347614"/>
            <a:ext cx="3312367" cy="1938992"/>
          </a:xfrm>
          <a:prstGeom prst="rect">
            <a:avLst/>
          </a:prstGeom>
          <a:solidFill>
            <a:srgbClr val="081316"/>
          </a:solidFill>
          <a:ln>
            <a:solidFill>
              <a:srgbClr val="081316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學校所給予的</a:t>
            </a:r>
            <a:r>
              <a:rPr lang="zh-TW" altLang="en-US" sz="4000" dirty="0" smtClean="0">
                <a:solidFill>
                  <a:srgbClr val="C00000"/>
                </a:solidFill>
                <a:latin typeface="華康平劇體W7" pitchFamily="81" charset="-120"/>
                <a:ea typeface="華康平劇體W7" pitchFamily="81" charset="-120"/>
              </a:rPr>
              <a:t>訓練</a:t>
            </a:r>
            <a:r>
              <a:rPr lang="zh-TW" altLang="en-US" sz="40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對於工作的幫助有多大</a:t>
            </a:r>
            <a:endParaRPr lang="zh-TW" altLang="en-US" sz="20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91880" y="3363838"/>
            <a:ext cx="144016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8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？</a:t>
            </a:r>
            <a:endParaRPr lang="en-US" altLang="zh-TW" sz="8800" dirty="0" smtClean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76056" y="555526"/>
            <a:ext cx="3672408" cy="390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b="1" dirty="0" smtClean="0"/>
              <a:t> </a:t>
            </a:r>
            <a:r>
              <a:rPr lang="zh-TW" altLang="en-US" sz="2800" b="1" dirty="0" smtClean="0"/>
              <a:t>專業知識或技能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b="1" dirty="0" smtClean="0"/>
              <a:t> 解決問題能力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b="1" dirty="0" smtClean="0"/>
              <a:t> 人際溝通與協調能力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b="1" dirty="0" smtClean="0"/>
              <a:t> 國際觀 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b="1" dirty="0" smtClean="0"/>
              <a:t> 通識課程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b="1" dirty="0" smtClean="0"/>
              <a:t> 課外活動</a:t>
            </a:r>
            <a:endParaRPr lang="zh-TW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555776" y="0"/>
          <a:ext cx="658822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3291830"/>
            <a:ext cx="2736304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對工作的</a:t>
            </a:r>
            <a: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幫助程度</a:t>
            </a:r>
            <a:endParaRPr lang="zh-TW" altLang="en-US" sz="2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2061304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81316"/>
                </a:solidFill>
                <a:latin typeface="華康平劇體W7" pitchFamily="81" charset="-120"/>
                <a:ea typeface="華康平劇體W7" pitchFamily="81" charset="-120"/>
              </a:rPr>
              <a:t>專業知識</a:t>
            </a:r>
            <a:endParaRPr lang="en-US" altLang="zh-TW" sz="4400" dirty="0" smtClean="0">
              <a:solidFill>
                <a:srgbClr val="081316"/>
              </a:solidFill>
              <a:latin typeface="華康平劇體W7" pitchFamily="81" charset="-120"/>
              <a:ea typeface="華康平劇體W7" pitchFamily="81" charset="-120"/>
            </a:endParaRPr>
          </a:p>
          <a:p>
            <a:r>
              <a:rPr lang="zh-TW" altLang="en-US" sz="4400" dirty="0" smtClean="0">
                <a:solidFill>
                  <a:srgbClr val="081316"/>
                </a:solidFill>
                <a:latin typeface="華康平劇體W7" pitchFamily="81" charset="-120"/>
                <a:ea typeface="華康平劇體W7" pitchFamily="81" charset="-120"/>
              </a:rPr>
              <a:t>與技能</a:t>
            </a:r>
            <a:endParaRPr lang="zh-TW" altLang="en-US" sz="4400" dirty="0">
              <a:solidFill>
                <a:srgbClr val="081316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291830"/>
            <a:ext cx="2736304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對工作的</a:t>
            </a:r>
            <a: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幫助程度</a:t>
            </a:r>
            <a:endParaRPr lang="zh-TW" altLang="en-US" sz="2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3559324"/>
            <a:ext cx="984885" cy="1584176"/>
          </a:xfrm>
          <a:prstGeom prst="rect">
            <a:avLst/>
          </a:prstGeom>
          <a:solidFill>
            <a:srgbClr val="540002"/>
          </a:solidFill>
          <a:ln>
            <a:noFill/>
          </a:ln>
        </p:spPr>
        <p:txBody>
          <a:bodyPr vert="eaVert" wrap="square">
            <a:spAutoFit/>
          </a:bodyPr>
          <a:lstStyle/>
          <a:p>
            <a:pPr algn="r"/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系所差異</a:t>
            </a:r>
            <a:endParaRPr lang="en-US" altLang="zh-TW" sz="2800" dirty="0" smtClean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algn="r"/>
            <a:endParaRPr lang="zh-TW" altLang="en-US" sz="24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27</a:t>
            </a:fld>
            <a:endParaRPr lang="zh-TW" altLang="en-US"/>
          </a:p>
        </p:txBody>
      </p:sp>
      <p:graphicFrame>
        <p:nvGraphicFramePr>
          <p:cNvPr id="5" name="圖表 4"/>
          <p:cNvGraphicFramePr/>
          <p:nvPr/>
        </p:nvGraphicFramePr>
        <p:xfrm>
          <a:off x="2987824" y="0"/>
          <a:ext cx="615617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07504" y="2061304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81316"/>
                </a:solidFill>
                <a:latin typeface="華康平劇體W7" pitchFamily="81" charset="-120"/>
                <a:ea typeface="華康平劇體W7" pitchFamily="81" charset="-120"/>
              </a:rPr>
              <a:t>專業知識</a:t>
            </a:r>
            <a:endParaRPr lang="en-US" altLang="zh-TW" sz="4400" dirty="0" smtClean="0">
              <a:solidFill>
                <a:srgbClr val="081316"/>
              </a:solidFill>
              <a:latin typeface="華康平劇體W7" pitchFamily="81" charset="-120"/>
              <a:ea typeface="華康平劇體W7" pitchFamily="81" charset="-120"/>
            </a:endParaRPr>
          </a:p>
          <a:p>
            <a:r>
              <a:rPr lang="zh-TW" altLang="en-US" sz="4400" dirty="0" smtClean="0">
                <a:solidFill>
                  <a:srgbClr val="081316"/>
                </a:solidFill>
                <a:latin typeface="華康平劇體W7" pitchFamily="81" charset="-120"/>
                <a:ea typeface="華康平劇體W7" pitchFamily="81" charset="-120"/>
              </a:rPr>
              <a:t>與技能</a:t>
            </a:r>
            <a:endParaRPr lang="zh-TW" altLang="en-US" sz="4400" dirty="0">
              <a:solidFill>
                <a:srgbClr val="081316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699792" y="195486"/>
          <a:ext cx="644420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3291830"/>
            <a:ext cx="2736304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對工作的</a:t>
            </a:r>
            <a: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幫助程度</a:t>
            </a:r>
            <a:endParaRPr lang="zh-TW" altLang="en-US" sz="2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2061304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81316"/>
                </a:solidFill>
                <a:latin typeface="華康平劇體W7" pitchFamily="81" charset="-120"/>
                <a:ea typeface="華康平劇體W7" pitchFamily="81" charset="-120"/>
              </a:rPr>
              <a:t>解決問題</a:t>
            </a:r>
            <a:endParaRPr lang="en-US" altLang="zh-TW" sz="4400" dirty="0" smtClean="0">
              <a:solidFill>
                <a:srgbClr val="081316"/>
              </a:solidFill>
              <a:latin typeface="華康平劇體W7" pitchFamily="81" charset="-120"/>
              <a:ea typeface="華康平劇體W7" pitchFamily="81" charset="-120"/>
            </a:endParaRPr>
          </a:p>
          <a:p>
            <a:r>
              <a:rPr lang="zh-TW" altLang="en-US" sz="4400" dirty="0" smtClean="0">
                <a:solidFill>
                  <a:srgbClr val="081316"/>
                </a:solidFill>
                <a:latin typeface="華康平劇體W7" pitchFamily="81" charset="-120"/>
                <a:ea typeface="華康平劇體W7" pitchFamily="81" charset="-120"/>
              </a:rPr>
              <a:t>能力</a:t>
            </a:r>
            <a:endParaRPr lang="zh-TW" altLang="en-US" sz="4400" dirty="0">
              <a:solidFill>
                <a:srgbClr val="081316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3291830"/>
            <a:ext cx="2736304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對工作的</a:t>
            </a:r>
            <a: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幫助程度</a:t>
            </a:r>
            <a:endParaRPr lang="zh-TW" altLang="en-US" sz="2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2061304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81316"/>
                </a:solidFill>
                <a:latin typeface="華康平劇體W7" pitchFamily="81" charset="-120"/>
                <a:ea typeface="華康平劇體W7" pitchFamily="81" charset="-120"/>
              </a:rPr>
              <a:t>解決問題</a:t>
            </a:r>
            <a:endParaRPr lang="en-US" altLang="zh-TW" sz="4400" dirty="0" smtClean="0">
              <a:solidFill>
                <a:srgbClr val="081316"/>
              </a:solidFill>
              <a:latin typeface="華康平劇體W7" pitchFamily="81" charset="-120"/>
              <a:ea typeface="華康平劇體W7" pitchFamily="81" charset="-120"/>
            </a:endParaRPr>
          </a:p>
          <a:p>
            <a:r>
              <a:rPr lang="zh-TW" altLang="en-US" sz="4400" dirty="0" smtClean="0">
                <a:solidFill>
                  <a:srgbClr val="081316"/>
                </a:solidFill>
                <a:latin typeface="華康平劇體W7" pitchFamily="81" charset="-120"/>
                <a:ea typeface="華康平劇體W7" pitchFamily="81" charset="-120"/>
              </a:rPr>
              <a:t>能力</a:t>
            </a:r>
            <a:endParaRPr lang="zh-TW" altLang="en-US" sz="4400" dirty="0">
              <a:solidFill>
                <a:srgbClr val="081316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3559324"/>
            <a:ext cx="984885" cy="1584176"/>
          </a:xfrm>
          <a:prstGeom prst="rect">
            <a:avLst/>
          </a:prstGeom>
          <a:solidFill>
            <a:srgbClr val="540002"/>
          </a:solidFill>
          <a:ln>
            <a:noFill/>
          </a:ln>
        </p:spPr>
        <p:txBody>
          <a:bodyPr vert="eaVert" wrap="square">
            <a:spAutoFit/>
          </a:bodyPr>
          <a:lstStyle/>
          <a:p>
            <a:pPr algn="r"/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系所差異</a:t>
            </a:r>
            <a:endParaRPr lang="en-US" altLang="zh-TW" sz="2800" dirty="0" smtClean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algn="r"/>
            <a:endParaRPr lang="zh-TW" altLang="en-US" sz="24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graphicFrame>
        <p:nvGraphicFramePr>
          <p:cNvPr id="10" name="圖表 9"/>
          <p:cNvGraphicFramePr/>
          <p:nvPr/>
        </p:nvGraphicFramePr>
        <p:xfrm>
          <a:off x="2699792" y="0"/>
          <a:ext cx="644420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6EC2FB-715E-444D-BED9-BBF42C521BD7}" type="slidenum">
              <a:rPr lang="en-US" altLang="zh-TW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5526"/>
            <a:ext cx="8229600" cy="382652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4400" dirty="0" smtClean="0">
                <a:solidFill>
                  <a:srgbClr val="C30549"/>
                </a:solidFill>
                <a:latin typeface="華康平劇體W7" pitchFamily="81" charset="-120"/>
                <a:ea typeface="華康平劇體W7" pitchFamily="81" charset="-120"/>
              </a:rPr>
              <a:t>一、</a:t>
            </a:r>
            <a:r>
              <a:rPr lang="zh-TW" altLang="zh-TW" sz="4400" dirty="0" smtClean="0">
                <a:solidFill>
                  <a:srgbClr val="C30549"/>
                </a:solidFill>
                <a:latin typeface="華康平劇體W7" pitchFamily="81" charset="-120"/>
                <a:ea typeface="華康平劇體W7" pitchFamily="81" charset="-120"/>
              </a:rPr>
              <a:t>本校畢業生的現況如何？</a:t>
            </a:r>
            <a:endParaRPr lang="en-US" altLang="zh-TW" sz="4400" dirty="0" smtClean="0">
              <a:solidFill>
                <a:srgbClr val="C30549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 eaLnBrk="1" hangingPunct="1">
              <a:buFontTx/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（一）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就業、繼續升學、準備考試等等的人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數比例分佈情況如何？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（二）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不同學系畢業生的現況分佈是否不同？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" name="圖片 29" descr="vi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8850" y="3660645"/>
            <a:ext cx="2625150" cy="1482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699792" y="195486"/>
          <a:ext cx="644420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3291830"/>
            <a:ext cx="2736304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對工作的</a:t>
            </a:r>
            <a: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幫助程度</a:t>
            </a:r>
            <a:endParaRPr lang="zh-TW" altLang="en-US" sz="2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2061304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81316"/>
                </a:solidFill>
                <a:latin typeface="華康平劇體W7" pitchFamily="81" charset="-120"/>
                <a:ea typeface="華康平劇體W7" pitchFamily="81" charset="-120"/>
              </a:rPr>
              <a:t>人際溝通協調能力</a:t>
            </a:r>
            <a:endParaRPr lang="zh-TW" altLang="en-US" sz="4400" dirty="0">
              <a:solidFill>
                <a:srgbClr val="081316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843808" y="195486"/>
          <a:ext cx="6300192" cy="51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3291830"/>
            <a:ext cx="2736304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對工作的</a:t>
            </a:r>
            <a: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幫助程度</a:t>
            </a:r>
            <a:endParaRPr lang="zh-TW" altLang="en-US" sz="2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2738413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81316"/>
                </a:solidFill>
                <a:latin typeface="華康平劇體W7" pitchFamily="81" charset="-120"/>
                <a:ea typeface="華康平劇體W7" pitchFamily="81" charset="-120"/>
              </a:rPr>
              <a:t>國際觀</a:t>
            </a:r>
            <a:endParaRPr lang="zh-TW" altLang="en-US" sz="4400" dirty="0">
              <a:solidFill>
                <a:srgbClr val="081316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699792" y="195486"/>
          <a:ext cx="6480000" cy="49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3291830"/>
            <a:ext cx="2736304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對工作的</a:t>
            </a:r>
            <a: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幫助程度</a:t>
            </a:r>
            <a:endParaRPr lang="zh-TW" altLang="en-US" sz="2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271576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81316"/>
                </a:solidFill>
                <a:latin typeface="華康平劇體W7" pitchFamily="81" charset="-120"/>
                <a:ea typeface="華康平劇體W7" pitchFamily="81" charset="-120"/>
              </a:rPr>
              <a:t>通識課程</a:t>
            </a:r>
            <a:endParaRPr lang="zh-TW" altLang="en-US" sz="4400" dirty="0">
              <a:solidFill>
                <a:srgbClr val="081316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664000" y="211500"/>
          <a:ext cx="6480000" cy="49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3291830"/>
            <a:ext cx="2736304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對工作的</a:t>
            </a:r>
            <a: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 幫助程度</a:t>
            </a:r>
            <a:endParaRPr lang="zh-TW" altLang="en-US" sz="2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271576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81316"/>
                </a:solidFill>
                <a:latin typeface="華康平劇體W7" pitchFamily="81" charset="-120"/>
                <a:ea typeface="華康平劇體W7" pitchFamily="81" charset="-120"/>
              </a:rPr>
              <a:t>課外活動</a:t>
            </a:r>
            <a:endParaRPr lang="zh-TW" altLang="en-US" sz="4400" dirty="0">
              <a:solidFill>
                <a:srgbClr val="081316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IMG_005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2553" y="0"/>
            <a:ext cx="7721447" cy="51435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-36512" y="0"/>
            <a:ext cx="3167336" cy="51640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132C33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-108520" y="1563638"/>
            <a:ext cx="3275856" cy="1080120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對於學校與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就讀學系的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832" y="2859862"/>
            <a:ext cx="2916000" cy="46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-108520" y="2643758"/>
            <a:ext cx="32403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TW" altLang="en-US" sz="4800" dirty="0" smtClean="0">
                <a:solidFill>
                  <a:srgbClr val="000000"/>
                </a:solidFill>
                <a:latin typeface="華康平劇體W7" pitchFamily="81" charset="-120"/>
                <a:ea typeface="華康平劇體W7" pitchFamily="81" charset="-120"/>
              </a:rPr>
              <a:t>看法與評估</a:t>
            </a:r>
            <a:endParaRPr lang="zh-TW" altLang="en-US" sz="4800" dirty="0">
              <a:solidFill>
                <a:srgbClr val="000000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123478"/>
          <a:ext cx="601216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084168" y="771551"/>
            <a:ext cx="35283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對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學校與所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就讀學系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感到    嗎？</a:t>
            </a:r>
            <a:endParaRPr lang="zh-TW" altLang="en-US" sz="8800" dirty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38618" y="2565360"/>
            <a:ext cx="861774" cy="13025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eaVert" wrap="square">
            <a:spAutoFit/>
          </a:bodyPr>
          <a:lstStyle/>
          <a:p>
            <a:pPr algn="r"/>
            <a:r>
              <a:rPr lang="zh-TW" altLang="en-US" sz="44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光榮</a:t>
            </a:r>
            <a:endParaRPr lang="zh-TW" altLang="en-US" sz="44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36</a:t>
            </a:fld>
            <a:endParaRPr lang="zh-TW" altLang="en-US"/>
          </a:p>
        </p:txBody>
      </p:sp>
      <p:graphicFrame>
        <p:nvGraphicFramePr>
          <p:cNvPr id="5" name="圖表 4"/>
          <p:cNvGraphicFramePr/>
          <p:nvPr/>
        </p:nvGraphicFramePr>
        <p:xfrm>
          <a:off x="0" y="0"/>
          <a:ext cx="579613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940152" y="627534"/>
            <a:ext cx="35283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對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學校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感到    嗎？</a:t>
            </a:r>
            <a:endParaRPr lang="zh-TW" altLang="en-US" sz="8800" dirty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66610" y="1557248"/>
            <a:ext cx="861774" cy="13025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eaVert" wrap="square">
            <a:spAutoFit/>
          </a:bodyPr>
          <a:lstStyle/>
          <a:p>
            <a:pPr algn="r"/>
            <a:r>
              <a:rPr lang="zh-TW" altLang="en-US" sz="44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光榮</a:t>
            </a:r>
            <a:endParaRPr lang="zh-TW" altLang="en-US" sz="44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68144" y="2859782"/>
            <a:ext cx="3275856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4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系所差異</a:t>
            </a:r>
            <a:endParaRPr lang="zh-TW" altLang="en-US" sz="4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37</a:t>
            </a:fld>
            <a:endParaRPr lang="zh-TW" altLang="en-US"/>
          </a:p>
        </p:txBody>
      </p:sp>
      <p:graphicFrame>
        <p:nvGraphicFramePr>
          <p:cNvPr id="3" name="圖表 2"/>
          <p:cNvGraphicFramePr/>
          <p:nvPr/>
        </p:nvGraphicFramePr>
        <p:xfrm>
          <a:off x="0" y="0"/>
          <a:ext cx="586814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940152" y="627534"/>
            <a:ext cx="35283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對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就讀學系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感到    嗎？</a:t>
            </a:r>
            <a:endParaRPr lang="zh-TW" altLang="en-US" sz="8800" dirty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66610" y="1557248"/>
            <a:ext cx="861774" cy="13025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eaVert" wrap="square">
            <a:spAutoFit/>
          </a:bodyPr>
          <a:lstStyle/>
          <a:p>
            <a:pPr algn="r"/>
            <a:r>
              <a:rPr lang="zh-TW" altLang="en-US" sz="44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光榮</a:t>
            </a:r>
            <a:endParaRPr lang="zh-TW" altLang="en-US" sz="44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68144" y="2859782"/>
            <a:ext cx="3275856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4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系所差異</a:t>
            </a:r>
            <a:endParaRPr lang="zh-TW" altLang="en-US" sz="4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275856" y="195486"/>
          <a:ext cx="58681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-36512" y="843558"/>
            <a:ext cx="38164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學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校與所就讀學系符合入學前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的     嗎？</a:t>
            </a:r>
            <a:endParaRPr lang="zh-TW" altLang="en-US" sz="8800" dirty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7898" y="2565360"/>
            <a:ext cx="861774" cy="13025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eaVert" wrap="square">
            <a:spAutoFit/>
          </a:bodyPr>
          <a:lstStyle/>
          <a:p>
            <a:pPr algn="r"/>
            <a:r>
              <a:rPr lang="zh-TW" altLang="en-US" sz="44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期待</a:t>
            </a:r>
            <a:endParaRPr lang="zh-TW" altLang="en-US" sz="44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795886"/>
            <a:ext cx="3275856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4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系所差異</a:t>
            </a:r>
            <a:endParaRPr lang="zh-TW" altLang="en-US" sz="4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39</a:t>
            </a:fld>
            <a:endParaRPr lang="zh-TW" altLang="en-US"/>
          </a:p>
        </p:txBody>
      </p:sp>
      <p:graphicFrame>
        <p:nvGraphicFramePr>
          <p:cNvPr id="5" name="圖表 4"/>
          <p:cNvGraphicFramePr/>
          <p:nvPr/>
        </p:nvGraphicFramePr>
        <p:xfrm>
          <a:off x="2915816" y="0"/>
          <a:ext cx="622818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-36512" y="843558"/>
            <a:ext cx="35283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學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校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符合入學前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的     嗎？</a:t>
            </a:r>
            <a:endParaRPr lang="zh-TW" altLang="en-US" sz="8800" dirty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7898" y="2565360"/>
            <a:ext cx="861774" cy="13025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eaVert" wrap="square">
            <a:spAutoFit/>
          </a:bodyPr>
          <a:lstStyle/>
          <a:p>
            <a:pPr algn="r"/>
            <a:r>
              <a:rPr lang="zh-TW" altLang="en-US" sz="44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期待</a:t>
            </a:r>
            <a:endParaRPr lang="zh-TW" altLang="en-US" sz="44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876006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C30549"/>
                </a:solidFill>
                <a:latin typeface="華康平劇體W7" pitchFamily="81" charset="-120"/>
                <a:ea typeface="華康平劇體W7" pitchFamily="81" charset="-120"/>
              </a:rPr>
              <a:t>二、</a:t>
            </a:r>
            <a:r>
              <a:rPr lang="zh-TW" altLang="zh-TW" dirty="0" smtClean="0">
                <a:solidFill>
                  <a:srgbClr val="C30549"/>
                </a:solidFill>
                <a:latin typeface="華康平劇體W7" pitchFamily="81" charset="-120"/>
                <a:ea typeface="華康平劇體W7" pitchFamily="81" charset="-120"/>
              </a:rPr>
              <a:t>有（過）全職工作的畢業生求就職的</a:t>
            </a:r>
            <a:endParaRPr lang="en-US" altLang="zh-TW" dirty="0" smtClean="0">
              <a:solidFill>
                <a:srgbClr val="C30549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C30549"/>
                </a:solidFill>
                <a:latin typeface="華康平劇體W7" pitchFamily="81" charset="-120"/>
                <a:ea typeface="華康平劇體W7" pitchFamily="81" charset="-120"/>
              </a:rPr>
              <a:t>                                </a:t>
            </a:r>
            <a:r>
              <a:rPr lang="zh-TW" altLang="zh-TW" dirty="0" smtClean="0">
                <a:solidFill>
                  <a:srgbClr val="C30549"/>
                </a:solidFill>
                <a:latin typeface="華康平劇體W7" pitchFamily="81" charset="-120"/>
                <a:ea typeface="華康平劇體W7" pitchFamily="81" charset="-120"/>
              </a:rPr>
              <a:t>情形如何？</a:t>
            </a:r>
            <a:endParaRPr lang="en-US" altLang="zh-TW" dirty="0" smtClean="0">
              <a:solidFill>
                <a:srgbClr val="C30549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None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（一）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找工作順利嗎？</a:t>
            </a:r>
            <a:endParaRPr lang="en-US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（二）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花多久時間找到工作？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（三）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透過什麼管道找到工作？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（四）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工作行業的分佈情形為何？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（五）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任職於私人企業、政府部門、學校與非營利組織的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分佈情形如何？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（六）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工作性質與所讀科系有無相關？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（七）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工作成就感如何？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（八）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學校所給予的訓練對於工作的幫助有多大？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（九）</a:t>
            </a:r>
            <a:r>
              <a:rPr lang="zh-TW" altLang="zh-TW" sz="2600" dirty="0" smtClean="0">
                <a:latin typeface="微軟正黑體" pitchFamily="34" charset="-120"/>
                <a:ea typeface="微軟正黑體" pitchFamily="34" charset="-120"/>
              </a:rPr>
              <a:t>以上求就職狀況在各學系之間是否有所差別？</a:t>
            </a:r>
          </a:p>
          <a:p>
            <a:pPr marL="0" indent="0" eaLnBrk="1" hangingPunct="1">
              <a:buFontTx/>
              <a:buNone/>
              <a:defRPr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dirty="0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0F55E9-54F4-497A-9989-B35726E09B44}" type="slidenum">
              <a:rPr lang="en-US" altLang="zh-TW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795886"/>
            <a:ext cx="3275856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4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系所差異</a:t>
            </a:r>
            <a:endParaRPr lang="zh-TW" altLang="en-US" sz="4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40</a:t>
            </a:fld>
            <a:endParaRPr lang="zh-TW" altLang="en-US"/>
          </a:p>
        </p:txBody>
      </p:sp>
      <p:graphicFrame>
        <p:nvGraphicFramePr>
          <p:cNvPr id="5" name="圖表 4"/>
          <p:cNvGraphicFramePr/>
          <p:nvPr/>
        </p:nvGraphicFramePr>
        <p:xfrm>
          <a:off x="2843808" y="0"/>
          <a:ext cx="6300192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-36512" y="843558"/>
            <a:ext cx="35283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學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系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符合入學前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  <a:p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的     嗎？</a:t>
            </a:r>
            <a:endParaRPr lang="zh-TW" altLang="en-US" sz="8800" dirty="0">
              <a:solidFill>
                <a:schemeClr val="accent6">
                  <a:lumMod val="50000"/>
                </a:schemeClr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7898" y="2565360"/>
            <a:ext cx="861774" cy="13025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eaVert" wrap="square">
            <a:spAutoFit/>
          </a:bodyPr>
          <a:lstStyle/>
          <a:p>
            <a:pPr algn="r"/>
            <a:r>
              <a:rPr lang="zh-TW" altLang="en-US" sz="44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期待</a:t>
            </a:r>
            <a:endParaRPr lang="zh-TW" altLang="en-US" sz="44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76664" y="0"/>
            <a:ext cx="3167336" cy="51640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339502"/>
          <a:ext cx="5698976" cy="480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156176" y="1203598"/>
            <a:ext cx="3312368" cy="10801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系上的課程</a:t>
            </a:r>
            <a:endParaRPr lang="en-US" altLang="zh-TW" sz="4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設計符合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需求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嗎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7740352" y="2715766"/>
            <a:ext cx="1152128" cy="9361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880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7740352" y="2283718"/>
            <a:ext cx="1152128" cy="9361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8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  <a:endParaRPr kumimoji="0" lang="en-US" altLang="zh-TW" sz="880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76664" y="0"/>
            <a:ext cx="3167336" cy="51640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156176" y="1203598"/>
            <a:ext cx="3312368" cy="10801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系上的課程</a:t>
            </a:r>
            <a:endParaRPr lang="en-US" altLang="zh-TW" sz="4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設計符合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需求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嗎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04656" y="3507854"/>
            <a:ext cx="3239344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48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系所差異</a:t>
            </a:r>
            <a:endParaRPr lang="zh-TW" altLang="en-US" sz="48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7740352" y="2283718"/>
            <a:ext cx="1152128" cy="9361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8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  <a:endParaRPr kumimoji="0" lang="en-US" altLang="zh-TW" sz="880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9" name="圖表 8"/>
          <p:cNvGraphicFramePr/>
          <p:nvPr/>
        </p:nvGraphicFramePr>
        <p:xfrm>
          <a:off x="0" y="0"/>
          <a:ext cx="5940152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76664" y="0"/>
            <a:ext cx="3167336" cy="51640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339502"/>
          <a:ext cx="57241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300192" y="987574"/>
            <a:ext cx="3312368" cy="10801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希望學校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提供哪些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服務與協助</a:t>
            </a:r>
            <a:endParaRPr lang="en-US" altLang="zh-TW" sz="4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給學弟妹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8028384" y="2931790"/>
            <a:ext cx="1152128" cy="9361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8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  <a:endParaRPr kumimoji="0" lang="en-US" altLang="zh-TW" sz="880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/>
              <a:t>在學參與課程與課外活動對畢業生求就職的影響</a:t>
            </a:r>
            <a:endParaRPr lang="zh-TW" altLang="en-US" dirty="0"/>
          </a:p>
        </p:txBody>
      </p:sp>
      <p:pic>
        <p:nvPicPr>
          <p:cNvPr id="6" name="圖片 5" descr="C39V4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500" y="652214"/>
            <a:ext cx="9252012" cy="61680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-20538"/>
            <a:ext cx="9144000" cy="25202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1115616" y="1419622"/>
            <a:ext cx="8028384" cy="2088232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在學參與            與</a:t>
            </a:r>
            <a:endParaRPr lang="en-US" altLang="zh-TW" sz="4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           對於畢業生求就職的影響</a:t>
            </a:r>
            <a:endParaRPr lang="zh-TW" altLang="en-US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3275856" y="1419622"/>
            <a:ext cx="1440160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課程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5292080" y="1419622"/>
            <a:ext cx="2592288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課外活動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56176" y="0"/>
            <a:ext cx="2987824" cy="51640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45</a:t>
            </a:fld>
            <a:endParaRPr lang="zh-TW" altLang="en-US"/>
          </a:p>
        </p:txBody>
      </p:sp>
      <p:graphicFrame>
        <p:nvGraphicFramePr>
          <p:cNvPr id="6" name="圖表 5"/>
          <p:cNvGraphicFramePr/>
          <p:nvPr/>
        </p:nvGraphicFramePr>
        <p:xfrm>
          <a:off x="-396552" y="771550"/>
          <a:ext cx="66602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6012160" y="987574"/>
            <a:ext cx="3312368" cy="10801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有無</a:t>
            </a:r>
            <a:r>
              <a:rPr lang="zh-TW" alt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實習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經驗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對於畢業生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求就職的影響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7020272" y="3003798"/>
            <a:ext cx="1152128" cy="9361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8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  <a:endParaRPr kumimoji="0" lang="en-US" altLang="zh-TW" sz="880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4515966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n"/>
            </a:pPr>
            <a:r>
              <a:rPr lang="zh-TW" altLang="en-US" dirty="0" smtClean="0"/>
              <a:t>數字為紅色者，</a:t>
            </a:r>
            <a:r>
              <a:rPr lang="en-US" altLang="zh-TW" dirty="0" smtClean="0"/>
              <a:t>t</a:t>
            </a:r>
            <a:r>
              <a:rPr lang="zh-TW" altLang="en-US" dirty="0" smtClean="0"/>
              <a:t>檢定有達到統計上的顯著準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&lt;0.05)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56176" y="0"/>
            <a:ext cx="2987824" cy="51640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012160" y="987574"/>
            <a:ext cx="3312368" cy="10801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有無</a:t>
            </a:r>
            <a:r>
              <a:rPr lang="zh-TW" alt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工讀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經驗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對於畢業生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求就職的影響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9" name="內容版面配置區 4"/>
          <p:cNvGraphicFramePr>
            <a:graphicFrameLocks/>
          </p:cNvGraphicFramePr>
          <p:nvPr/>
        </p:nvGraphicFramePr>
        <p:xfrm>
          <a:off x="-396552" y="843558"/>
          <a:ext cx="66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7020272" y="3003798"/>
            <a:ext cx="1152128" cy="9361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8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  <a:endParaRPr kumimoji="0" lang="en-US" altLang="zh-TW" sz="880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4515966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n"/>
            </a:pPr>
            <a:r>
              <a:rPr lang="zh-TW" altLang="en-US" dirty="0" smtClean="0"/>
              <a:t>數字為紅色者，</a:t>
            </a:r>
            <a:r>
              <a:rPr lang="en-US" altLang="zh-TW" dirty="0" smtClean="0"/>
              <a:t>t</a:t>
            </a:r>
            <a:r>
              <a:rPr lang="zh-TW" altLang="en-US" dirty="0" smtClean="0"/>
              <a:t>檢定有達到統計上的顯著準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&lt;0.05)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56176" y="0"/>
            <a:ext cx="2987824" cy="51640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012160" y="987574"/>
            <a:ext cx="3312368" cy="10801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有無</a:t>
            </a:r>
            <a:r>
              <a:rPr lang="zh-TW" alt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系學會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社團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經驗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對於畢業生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求就職的影響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9" name="內容版面配置區 4"/>
          <p:cNvGraphicFramePr>
            <a:graphicFrameLocks/>
          </p:cNvGraphicFramePr>
          <p:nvPr/>
        </p:nvGraphicFramePr>
        <p:xfrm>
          <a:off x="-396552" y="843558"/>
          <a:ext cx="66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7991872" y="3651870"/>
            <a:ext cx="1152128" cy="9361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8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  <a:endParaRPr kumimoji="0" lang="en-US" altLang="zh-TW" sz="880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4515966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n"/>
            </a:pPr>
            <a:r>
              <a:rPr lang="zh-TW" altLang="en-US" dirty="0" smtClean="0"/>
              <a:t>數字為紅色者，</a:t>
            </a:r>
            <a:r>
              <a:rPr lang="en-US" altLang="zh-TW" dirty="0" smtClean="0"/>
              <a:t>t</a:t>
            </a:r>
            <a:r>
              <a:rPr lang="zh-TW" altLang="en-US" dirty="0" smtClean="0"/>
              <a:t>檢定有達到統計上的顯著準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&lt;0.05)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56176" y="0"/>
            <a:ext cx="2987824" cy="51640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012160" y="771550"/>
            <a:ext cx="3312368" cy="10801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有無雙主修、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輔系或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跨領域學程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對於畢業生</a:t>
            </a:r>
            <a:endParaRPr lang="en-US" altLang="zh-TW" sz="3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求就職的影響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9" name="內容版面配置區 4"/>
          <p:cNvGraphicFramePr>
            <a:graphicFrameLocks/>
          </p:cNvGraphicFramePr>
          <p:nvPr/>
        </p:nvGraphicFramePr>
        <p:xfrm>
          <a:off x="-396552" y="843558"/>
          <a:ext cx="66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內容版面配置區 2"/>
          <p:cNvSpPr txBox="1">
            <a:spLocks/>
          </p:cNvSpPr>
          <p:nvPr/>
        </p:nvSpPr>
        <p:spPr>
          <a:xfrm>
            <a:off x="7991872" y="3651870"/>
            <a:ext cx="1152128" cy="93610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88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？</a:t>
            </a:r>
            <a:endParaRPr kumimoji="0" lang="en-US" altLang="zh-TW" sz="880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4515966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n"/>
            </a:pPr>
            <a:r>
              <a:rPr lang="zh-TW" altLang="en-US" dirty="0" smtClean="0"/>
              <a:t>數字為紅色者，</a:t>
            </a:r>
            <a:r>
              <a:rPr lang="en-US" altLang="zh-TW" dirty="0" smtClean="0"/>
              <a:t>t</a:t>
            </a:r>
            <a:r>
              <a:rPr lang="zh-TW" altLang="en-US" dirty="0" smtClean="0"/>
              <a:t>檢定有達到統計上的顯著準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&lt;0.05)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26"/>
          <p:cNvSpPr/>
          <p:nvPr/>
        </p:nvSpPr>
        <p:spPr>
          <a:xfrm rot="17068931">
            <a:off x="3742446" y="-827989"/>
            <a:ext cx="3104818" cy="7148997"/>
          </a:xfrm>
          <a:prstGeom prst="triangle">
            <a:avLst>
              <a:gd name="adj" fmla="val 6514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49</a:t>
            </a:fld>
            <a:endParaRPr lang="zh-TW" altLang="en-US" dirty="0"/>
          </a:p>
        </p:txBody>
      </p:sp>
      <p:sp>
        <p:nvSpPr>
          <p:cNvPr id="42" name="標題 1"/>
          <p:cNvSpPr>
            <a:spLocks noGrp="1"/>
          </p:cNvSpPr>
          <p:nvPr>
            <p:ph type="ctrTitle"/>
          </p:nvPr>
        </p:nvSpPr>
        <p:spPr>
          <a:xfrm>
            <a:off x="1367976" y="1613247"/>
            <a:ext cx="2988000" cy="1440160"/>
          </a:xfrm>
          <a:solidFill>
            <a:srgbClr val="C30549"/>
          </a:solidFill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國立臺北大學</a:t>
            </a:r>
            <a:r>
              <a:rPr lang="en-US" altLang="zh-TW" sz="40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</a:br>
            <a:endParaRPr lang="zh-TW" altLang="en-US" sz="40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54579" y="2340624"/>
            <a:ext cx="1107996" cy="120032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TW" altLang="en-US" sz="72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畢</a:t>
            </a:r>
            <a:endParaRPr lang="en-US" altLang="zh-TW" sz="7200" dirty="0" smtClean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411760" y="2556648"/>
            <a:ext cx="954107" cy="1015663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業</a:t>
            </a:r>
            <a:endParaRPr lang="zh-TW" altLang="en-US" sz="60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347864" y="2484640"/>
            <a:ext cx="1031051" cy="1107996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sz="66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生</a:t>
            </a:r>
            <a:endParaRPr lang="zh-TW" altLang="en-US" sz="6600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354579" y="3520628"/>
            <a:ext cx="1584176" cy="92333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流向</a:t>
            </a:r>
            <a:endParaRPr lang="en-US" altLang="zh-TW" sz="5400" dirty="0" smtClean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809255" y="3520628"/>
            <a:ext cx="1569660" cy="923330"/>
          </a:xfrm>
          <a:prstGeom prst="rect">
            <a:avLst/>
          </a:prstGeom>
          <a:solidFill>
            <a:srgbClr val="E66300"/>
          </a:solidFill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調查</a:t>
            </a:r>
            <a:endParaRPr lang="en-US" altLang="zh-TW" sz="5400" dirty="0" smtClean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pic>
        <p:nvPicPr>
          <p:cNvPr id="24" name="圖片 23" descr="女畢業生head.pn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rcRect b="8693"/>
          <a:stretch>
            <a:fillRect/>
          </a:stretch>
        </p:blipFill>
        <p:spPr>
          <a:xfrm>
            <a:off x="1187624" y="296287"/>
            <a:ext cx="2970764" cy="1555383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92080" y="4546898"/>
            <a:ext cx="3851920" cy="596602"/>
          </a:xfrm>
        </p:spPr>
        <p:txBody>
          <a:bodyPr>
            <a:normAutofit/>
          </a:bodyPr>
          <a:lstStyle/>
          <a:p>
            <a:pPr algn="r"/>
            <a:r>
              <a:rPr lang="zh-TW" altLang="en-US" sz="1400" dirty="0" smtClean="0">
                <a:solidFill>
                  <a:schemeClr val="tx1"/>
                </a:solidFill>
                <a:latin typeface="+mn-ea"/>
              </a:rPr>
              <a:t>委託單位：學務處職涯發展中心</a:t>
            </a:r>
            <a:endParaRPr lang="en-US" altLang="zh-TW" sz="1400" dirty="0" smtClean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zh-TW" altLang="en-US" sz="1400" dirty="0" smtClean="0">
                <a:solidFill>
                  <a:schemeClr val="tx1"/>
                </a:solidFill>
                <a:latin typeface="+mn-ea"/>
              </a:rPr>
              <a:t>執行單位：公共事務學院民意與選舉研究中心</a:t>
            </a:r>
          </a:p>
          <a:p>
            <a:pPr algn="r"/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74746" y="2643758"/>
            <a:ext cx="1789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zh-TW" alt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latin typeface="+mj-lt"/>
              </a:rPr>
              <a:t>End</a:t>
            </a:r>
            <a:endParaRPr lang="zh-TW" altLang="en-US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40258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zh-TW" altLang="zh-TW" sz="3600" dirty="0" smtClean="0">
                <a:solidFill>
                  <a:srgbClr val="C30549"/>
                </a:solidFill>
                <a:latin typeface="華康平劇體W7" pitchFamily="81" charset="-120"/>
                <a:ea typeface="華康平劇體W7" pitchFamily="81" charset="-120"/>
              </a:rPr>
              <a:t>三、本校畢業生對學校與就讀學系</a:t>
            </a:r>
            <a:endParaRPr lang="en-US" altLang="zh-TW" sz="3600" dirty="0" smtClean="0">
              <a:solidFill>
                <a:srgbClr val="C30549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3600" dirty="0" smtClean="0">
                <a:solidFill>
                  <a:srgbClr val="C30549"/>
                </a:solidFill>
                <a:latin typeface="華康平劇體W7" pitchFamily="81" charset="-120"/>
                <a:ea typeface="華康平劇體W7" pitchFamily="81" charset="-120"/>
              </a:rPr>
              <a:t>                     </a:t>
            </a:r>
            <a:r>
              <a:rPr lang="zh-TW" altLang="zh-TW" sz="3600" dirty="0" smtClean="0">
                <a:solidFill>
                  <a:srgbClr val="C30549"/>
                </a:solidFill>
                <a:latin typeface="華康平劇體W7" pitchFamily="81" charset="-120"/>
                <a:ea typeface="華康平劇體W7" pitchFamily="81" charset="-120"/>
              </a:rPr>
              <a:t>的看法與評估？</a:t>
            </a:r>
            <a:endParaRPr lang="en-US" altLang="zh-TW" sz="3600" dirty="0" smtClean="0">
              <a:solidFill>
                <a:srgbClr val="C30549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 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一）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本校與所念的學系為榮嗎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（二）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本校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與所就讀學系符合入學前期待嗎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（三）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系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上課程設計符合需求嗎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（四）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何種就業服務與資訊給在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校生？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（五）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看法與評估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意見在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各學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系之間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差異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sz="2800" dirty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BD5FE3-8C5F-4721-9729-EFEBB6C2CB81}" type="slidenum">
              <a:rPr lang="en-US" altLang="zh-TW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872" y="1200151"/>
            <a:ext cx="8229600" cy="339447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en-US" dirty="0" smtClean="0">
                <a:latin typeface="華康平劇體W7" pitchFamily="81" charset="-120"/>
                <a:ea typeface="華康平劇體W7" pitchFamily="81" charset="-120"/>
              </a:rPr>
              <a:t>四、</a:t>
            </a:r>
            <a:r>
              <a:rPr lang="zh-TW" altLang="zh-TW" dirty="0" smtClean="0">
                <a:latin typeface="華康平劇體W7" pitchFamily="81" charset="-120"/>
                <a:ea typeface="華康平劇體W7" pitchFamily="81" charset="-120"/>
              </a:rPr>
              <a:t>畢業生</a:t>
            </a:r>
            <a:r>
              <a:rPr lang="zh-TW" altLang="zh-TW" dirty="0">
                <a:latin typeface="華康平劇體W7" pitchFamily="81" charset="-120"/>
                <a:ea typeface="華康平劇體W7" pitchFamily="81" charset="-120"/>
              </a:rPr>
              <a:t>在校時，有無</a:t>
            </a:r>
            <a:r>
              <a:rPr lang="zh-TW" altLang="zh-TW" dirty="0">
                <a:solidFill>
                  <a:srgbClr val="FF0000"/>
                </a:solidFill>
                <a:latin typeface="華康平劇體W7" pitchFamily="81" charset="-120"/>
                <a:ea typeface="華康平劇體W7" pitchFamily="81" charset="-120"/>
              </a:rPr>
              <a:t>實習</a:t>
            </a:r>
            <a:r>
              <a:rPr lang="zh-TW" altLang="zh-TW" dirty="0">
                <a:latin typeface="華康平劇體W7" pitchFamily="81" charset="-120"/>
                <a:ea typeface="華康平劇體W7" pitchFamily="81" charset="-120"/>
              </a:rPr>
              <a:t>機會、有無</a:t>
            </a:r>
            <a:r>
              <a:rPr lang="zh-TW" altLang="zh-TW" dirty="0">
                <a:solidFill>
                  <a:srgbClr val="FF0000"/>
                </a:solidFill>
                <a:latin typeface="華康平劇體W7" pitchFamily="81" charset="-120"/>
                <a:ea typeface="華康平劇體W7" pitchFamily="81" charset="-120"/>
              </a:rPr>
              <a:t>工讀</a:t>
            </a:r>
            <a:r>
              <a:rPr lang="zh-TW" altLang="zh-TW" dirty="0">
                <a:latin typeface="華康平劇體W7" pitchFamily="81" charset="-120"/>
                <a:ea typeface="華康平劇體W7" pitchFamily="81" charset="-120"/>
              </a:rPr>
              <a:t>經驗、有無</a:t>
            </a:r>
            <a:r>
              <a:rPr lang="zh-TW" altLang="zh-TW" dirty="0">
                <a:solidFill>
                  <a:srgbClr val="FF0000"/>
                </a:solidFill>
                <a:latin typeface="華康平劇體W7" pitchFamily="81" charset="-120"/>
                <a:ea typeface="華康平劇體W7" pitchFamily="81" charset="-120"/>
              </a:rPr>
              <a:t>系學會或社團</a:t>
            </a:r>
            <a:r>
              <a:rPr lang="zh-TW" altLang="zh-TW" dirty="0">
                <a:latin typeface="華康平劇體W7" pitchFamily="81" charset="-120"/>
                <a:ea typeface="華康平劇體W7" pitchFamily="81" charset="-120"/>
              </a:rPr>
              <a:t>經驗、有無完成</a:t>
            </a:r>
            <a:r>
              <a:rPr lang="zh-TW" altLang="zh-TW" dirty="0">
                <a:solidFill>
                  <a:srgbClr val="FF0000"/>
                </a:solidFill>
                <a:latin typeface="華康平劇體W7" pitchFamily="81" charset="-120"/>
                <a:ea typeface="華康平劇體W7" pitchFamily="81" charset="-120"/>
              </a:rPr>
              <a:t>雙主修或輔系或跨領域學程</a:t>
            </a:r>
            <a:r>
              <a:rPr lang="zh-TW" altLang="zh-TW" dirty="0">
                <a:latin typeface="華康平劇體W7" pitchFamily="81" charset="-120"/>
                <a:ea typeface="華康平劇體W7" pitchFamily="81" charset="-120"/>
              </a:rPr>
              <a:t>（三種當中的任何一種），會不會影響他們</a:t>
            </a:r>
            <a:r>
              <a:rPr lang="zh-TW" altLang="zh-TW" dirty="0">
                <a:solidFill>
                  <a:srgbClr val="00B050"/>
                </a:solidFill>
                <a:latin typeface="華康平劇體W7" pitchFamily="81" charset="-120"/>
                <a:ea typeface="華康平劇體W7" pitchFamily="81" charset="-120"/>
              </a:rPr>
              <a:t>找工作的順利程度</a:t>
            </a:r>
            <a:r>
              <a:rPr lang="zh-TW" altLang="zh-TW" dirty="0">
                <a:latin typeface="華康平劇體W7" pitchFamily="81" charset="-120"/>
                <a:ea typeface="華康平劇體W7" pitchFamily="81" charset="-120"/>
              </a:rPr>
              <a:t>？</a:t>
            </a:r>
            <a:r>
              <a:rPr lang="zh-TW" altLang="zh-TW" dirty="0">
                <a:solidFill>
                  <a:srgbClr val="00B050"/>
                </a:solidFill>
                <a:latin typeface="華康平劇體W7" pitchFamily="81" charset="-120"/>
                <a:ea typeface="華康平劇體W7" pitchFamily="81" charset="-120"/>
              </a:rPr>
              <a:t>工作成就感</a:t>
            </a:r>
            <a:r>
              <a:rPr lang="zh-TW" altLang="zh-TW" dirty="0">
                <a:latin typeface="華康平劇體W7" pitchFamily="81" charset="-120"/>
                <a:ea typeface="華康平劇體W7" pitchFamily="81" charset="-120"/>
              </a:rPr>
              <a:t>？以及</a:t>
            </a:r>
            <a:r>
              <a:rPr lang="zh-TW" altLang="zh-TW" dirty="0">
                <a:solidFill>
                  <a:srgbClr val="00B050"/>
                </a:solidFill>
                <a:latin typeface="華康平劇體W7" pitchFamily="81" charset="-120"/>
                <a:ea typeface="華康平劇體W7" pitchFamily="81" charset="-120"/>
              </a:rPr>
              <a:t>薪資表現</a:t>
            </a:r>
            <a:r>
              <a:rPr lang="zh-TW" altLang="zh-TW" dirty="0">
                <a:latin typeface="華康平劇體W7" pitchFamily="81" charset="-120"/>
                <a:ea typeface="華康平劇體W7" pitchFamily="81" charset="-120"/>
              </a:rPr>
              <a:t>？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083819-90D3-4F92-9D46-6A5680287B18}" type="slidenum">
              <a:rPr lang="en-US" altLang="zh-TW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8" name="圖片 7" descr="viv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8850" y="3660645"/>
            <a:ext cx="2625150" cy="14828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2013-11-05-12-59-53_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6608" y="0"/>
            <a:ext cx="6858000" cy="5143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4355976" cy="538006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1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8249-1C58-454D-98D3-F0F6C859912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1210444"/>
            <a:ext cx="3456384" cy="2225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zh-TW" sz="4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華康平劇體W7" pitchFamily="81" charset="-120"/>
              <a:ea typeface="華康平劇體W7" pitchFamily="81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華康平劇體W7" pitchFamily="81" charset="-120"/>
                <a:ea typeface="華康平劇體W7" pitchFamily="81" charset="-120"/>
                <a:cs typeface="+mj-cs"/>
              </a:rPr>
              <a:t>與</a:t>
            </a:r>
            <a:r>
              <a:rPr kumimoji="0" lang="zh-TW" altLang="zh-TW" sz="1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平劇體W7" pitchFamily="81" charset="-120"/>
                <a:ea typeface="華康平劇體W7" pitchFamily="81" charset="-120"/>
                <a:cs typeface="+mj-cs"/>
              </a:rPr>
              <a:t/>
            </a:r>
            <a:br>
              <a:rPr kumimoji="0" lang="zh-TW" altLang="zh-TW" sz="1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平劇體W7" pitchFamily="81" charset="-120"/>
                <a:ea typeface="華康平劇體W7" pitchFamily="81" charset="-120"/>
                <a:cs typeface="+mj-cs"/>
              </a:rPr>
            </a:br>
            <a:endParaRPr kumimoji="0" lang="zh-TW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華康平劇體W7" pitchFamily="81" charset="-120"/>
              <a:ea typeface="華康平劇體W7" pitchFamily="81" charset="-120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4834" y="2859782"/>
            <a:ext cx="2441695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TW" altLang="zh-TW" sz="4400" b="1" dirty="0" smtClean="0">
                <a:solidFill>
                  <a:schemeClr val="accent4"/>
                </a:solidFill>
                <a:latin typeface="華康平劇體W7" pitchFamily="81" charset="-120"/>
                <a:ea typeface="華康平劇體W7" pitchFamily="81" charset="-120"/>
              </a:rPr>
              <a:t>研究設計</a:t>
            </a:r>
            <a:endParaRPr lang="zh-TW" altLang="en-US" sz="1600" dirty="0">
              <a:solidFill>
                <a:schemeClr val="accent4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8178" y="1347614"/>
            <a:ext cx="2441694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zh-TW" sz="4400" dirty="0" smtClean="0">
                <a:solidFill>
                  <a:schemeClr val="accent4"/>
                </a:solidFill>
                <a:latin typeface="華康平劇體W7" pitchFamily="81" charset="-120"/>
                <a:ea typeface="華康平劇體W7" pitchFamily="81" charset="-120"/>
              </a:rPr>
              <a:t>調查過程</a:t>
            </a:r>
            <a:endParaRPr lang="zh-TW" altLang="en-US" sz="4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  <a:cs typeface="+mn-cs"/>
              </a:rPr>
              <a:t>調查過程與研究設計</a:t>
            </a:r>
            <a:r>
              <a:rPr lang="zh-TW" altLang="zh-TW" b="1" dirty="0" smtClean="0"/>
              <a:t/>
            </a:r>
            <a:br>
              <a:rPr lang="zh-TW" altLang="zh-TW" b="1" dirty="0" smtClean="0"/>
            </a:br>
            <a:endParaRPr lang="zh-TW" altLang="en-US" dirty="0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本研究調查母體為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99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學年度、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學年度學士班與進修學士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班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的畢業生。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調查方法以電話訪問方式進行普查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本校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民意與選舉研究中心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電腦輔助電話訪問系統﹝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Computer Assisted Telephone Interview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，簡稱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CATI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﹞進行電話訪問。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6DE151-2FF6-45DB-8A15-05F1B53FF58B}" type="slidenum">
              <a:rPr lang="en-US" altLang="zh-TW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102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月開始進行問卷設計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102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日進行問卷諮詢會議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102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日進行問卷前測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102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日開始正式施測，至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日止，一共完成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1461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筆成功樣本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99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學年度畢業生受訪成功率為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34.1%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學年度畢業生成功率為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50.9%</a:t>
            </a:r>
          </a:p>
          <a:p>
            <a:endParaRPr lang="zh-TW" altLang="en-US" dirty="0" smtClean="0"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544318-4B53-4F01-A1E1-F08374B37863}" type="slidenum">
              <a:rPr lang="en-US" altLang="zh-TW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  <a:cs typeface="+mn-cs"/>
              </a:rPr>
              <a:t>調查過程與研究設計</a:t>
            </a:r>
            <a:r>
              <a:rPr lang="zh-TW" altLang="zh-TW" b="1" dirty="0" smtClean="0"/>
              <a:t/>
            </a:r>
            <a:br>
              <a:rPr lang="zh-TW" altLang="zh-TW" b="1" dirty="0" smtClean="0"/>
            </a:br>
            <a:endParaRPr lang="zh-TW" alt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自訂 10">
      <a:majorFont>
        <a:latin typeface="Broadway"/>
        <a:ea typeface="微軟正黑體"/>
        <a:cs typeface=""/>
      </a:majorFont>
      <a:minorFont>
        <a:latin typeface="Garamond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1299</TotalTime>
  <Words>1356</Words>
  <Application>Microsoft Office PowerPoint</Application>
  <PresentationFormat>如螢幕大小 (16:9)</PresentationFormat>
  <Paragraphs>337</Paragraphs>
  <Slides>49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60" baseType="lpstr">
      <vt:lpstr>Arial</vt:lpstr>
      <vt:lpstr>新細明體</vt:lpstr>
      <vt:lpstr>Garamond</vt:lpstr>
      <vt:lpstr>微軟正黑體</vt:lpstr>
      <vt:lpstr>華康平劇體W7</vt:lpstr>
      <vt:lpstr>Broadway</vt:lpstr>
      <vt:lpstr>標楷體</vt:lpstr>
      <vt:lpstr>Wingdings</vt:lpstr>
      <vt:lpstr>Calibri</vt:lpstr>
      <vt:lpstr>華康竹風體W4(P)</vt:lpstr>
      <vt:lpstr>Office 佈景主題</vt:lpstr>
      <vt:lpstr>國立臺北大學 </vt:lpstr>
      <vt:lpstr>研究</vt:lpstr>
      <vt:lpstr>投影片 3</vt:lpstr>
      <vt:lpstr>投影片 4</vt:lpstr>
      <vt:lpstr>投影片 5</vt:lpstr>
      <vt:lpstr>投影片 6</vt:lpstr>
      <vt:lpstr>投影片 7</vt:lpstr>
      <vt:lpstr> 調查過程與研究設計 </vt:lpstr>
      <vt:lpstr> 調查過程與研究設計 </vt:lpstr>
      <vt:lpstr>調查過程與研究設計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國立臺北大學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賴鈺璇</dc:creator>
  <cp:lastModifiedBy>user</cp:lastModifiedBy>
  <cp:revision>28</cp:revision>
  <dcterms:created xsi:type="dcterms:W3CDTF">2013-12-06T13:38:53Z</dcterms:created>
  <dcterms:modified xsi:type="dcterms:W3CDTF">2013-12-12T03:09:22Z</dcterms:modified>
</cp:coreProperties>
</file>