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94" r:id="rId3"/>
    <p:sldId id="292" r:id="rId4"/>
    <p:sldId id="293" r:id="rId5"/>
    <p:sldId id="277" r:id="rId6"/>
    <p:sldId id="279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5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9" r:id="rId26"/>
    <p:sldId id="276" r:id="rId27"/>
    <p:sldId id="284" r:id="rId28"/>
    <p:sldId id="285" r:id="rId29"/>
    <p:sldId id="290" r:id="rId30"/>
    <p:sldId id="283" r:id="rId31"/>
    <p:sldId id="281" r:id="rId32"/>
    <p:sldId id="282" r:id="rId33"/>
    <p:sldId id="286" r:id="rId34"/>
    <p:sldId id="288" r:id="rId35"/>
    <p:sldId id="287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53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EE2A1-9ED6-48A7-9256-BD5F9C03F9B4}" type="datetimeFigureOut">
              <a:rPr lang="zh-TW" altLang="en-US" smtClean="0"/>
              <a:t>2018/4/30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70FB-C170-4E2C-A296-63F3C6261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5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73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err="1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Rigidbody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（剛體）</a:t>
            </a:r>
            <a:endParaRPr lang="en-US" altLang="zh-TW" sz="1200" b="1" i="0" kern="1200" dirty="0" smtClean="0">
              <a:solidFill>
                <a:schemeClr val="tx1"/>
              </a:solidFill>
              <a:effectLst/>
              <a:latin typeface="+mj-ea"/>
              <a:ea typeface="+mj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Collider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（碰撞器）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41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11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70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31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可以執行後看樹葉是否受到風的吹動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64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37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93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25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70FB-C170-4E2C-A296-63F3C6261EA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80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4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3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5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1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2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3" cy="6857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08A3-1C2A-4AED-87C2-622545A84AA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7326-A1B1-44D5-9974-0B975D3D0F6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0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633266"/>
            <a:ext cx="9144000" cy="2387600"/>
          </a:xfrm>
        </p:spPr>
        <p:txBody>
          <a:bodyPr/>
          <a:lstStyle/>
          <a:p>
            <a:r>
              <a:rPr lang="en-US" altLang="zh-TW" smtClean="0"/>
              <a:t>Unity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資工碩二 丁于倢</a:t>
            </a:r>
            <a:endParaRPr lang="en-US" altLang="zh-TW" dirty="0" smtClean="0"/>
          </a:p>
          <a:p>
            <a:r>
              <a:rPr lang="zh-TW" altLang="en-US" dirty="0" smtClean="0"/>
              <a:t>資工碩一</a:t>
            </a:r>
            <a:r>
              <a:rPr lang="zh-TW" altLang="en-US" dirty="0"/>
              <a:t> </a:t>
            </a:r>
            <a:r>
              <a:rPr lang="zh-TW" altLang="en-US" dirty="0" smtClean="0"/>
              <a:t>范嘉玲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指導教授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林道通</a:t>
            </a:r>
            <a:r>
              <a:rPr lang="zh-TW" altLang="en-US" dirty="0"/>
              <a:t> 教授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9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Terrain(3/7)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Paint Height</a:t>
            </a:r>
            <a:r>
              <a:rPr lang="zh-TW" altLang="en-US" dirty="0" smtClean="0"/>
              <a:t>升高地形至固定高度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持續按壓調整地形至指定高度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適用於平坦地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Brush Size</a:t>
            </a:r>
            <a:r>
              <a:rPr lang="zh-TW" altLang="en-US" sz="2000" dirty="0" smtClean="0"/>
              <a:t> 筆刷大小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Opacity</a:t>
            </a:r>
            <a:r>
              <a:rPr lang="zh-TW" altLang="en-US" sz="2000" dirty="0" smtClean="0"/>
              <a:t>透明度 筆刷效果強度 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Height </a:t>
            </a:r>
            <a:r>
              <a:rPr lang="zh-TW" altLang="en-US" sz="2000" dirty="0" smtClean="0"/>
              <a:t>高度限制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Flatten</a:t>
            </a:r>
            <a:r>
              <a:rPr lang="zh-TW" altLang="en-US" sz="2000" dirty="0" smtClean="0"/>
              <a:t> 地形全部變平</a:t>
            </a:r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169" y="1825625"/>
            <a:ext cx="3543300" cy="4019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07101" y="2113884"/>
            <a:ext cx="338158" cy="235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4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Terrain(4/7)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Smooth Height</a:t>
            </a:r>
            <a:r>
              <a:rPr lang="zh-TW" altLang="en-US" dirty="0"/>
              <a:t>平滑、柔化</a:t>
            </a:r>
            <a:r>
              <a:rPr lang="zh-TW" altLang="en-US" dirty="0" smtClean="0"/>
              <a:t>地形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Brush </a:t>
            </a:r>
            <a:r>
              <a:rPr lang="en-US" altLang="zh-TW" sz="2000" dirty="0"/>
              <a:t>Size</a:t>
            </a:r>
            <a:r>
              <a:rPr lang="zh-TW" altLang="en-US" sz="2000" dirty="0"/>
              <a:t> 筆刷大小</a:t>
            </a:r>
            <a:endParaRPr lang="en-US" altLang="zh-TW" sz="2000" dirty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Opacity</a:t>
            </a:r>
            <a:r>
              <a:rPr lang="zh-TW" altLang="en-US" sz="2000" dirty="0" smtClean="0"/>
              <a:t>透明度 筆刷效果強度 </a:t>
            </a:r>
            <a:endParaRPr lang="en-US" altLang="zh-TW" sz="20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58" y="1825625"/>
            <a:ext cx="3552825" cy="3571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67763" y="2115609"/>
            <a:ext cx="338158" cy="235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7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Terrain(5/7)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2438" y="1730059"/>
            <a:ext cx="449298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Paint Texture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Brush </a:t>
            </a:r>
            <a:r>
              <a:rPr lang="en-US" altLang="zh-TW" sz="2000" dirty="0"/>
              <a:t>Size</a:t>
            </a:r>
            <a:r>
              <a:rPr lang="zh-TW" altLang="en-US" sz="2000" dirty="0"/>
              <a:t> 筆刷大小</a:t>
            </a:r>
            <a:endParaRPr lang="en-US" altLang="zh-TW" sz="2000" dirty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Opacity</a:t>
            </a:r>
            <a:r>
              <a:rPr lang="zh-TW" altLang="en-US" sz="2000" dirty="0"/>
              <a:t>透明度 筆刷效果強度 </a:t>
            </a:r>
            <a:endParaRPr lang="en-US" altLang="zh-TW" sz="2000" dirty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Target Strength</a:t>
            </a:r>
            <a:r>
              <a:rPr lang="zh-TW" altLang="en-US" sz="2000" dirty="0" smtClean="0"/>
              <a:t>數值越大紋理越明</a:t>
            </a:r>
            <a:r>
              <a:rPr lang="zh-TW" altLang="en-US" sz="2000" dirty="0"/>
              <a:t>顯</a:t>
            </a:r>
            <a:endParaRPr lang="en-US" altLang="zh-TW" sz="20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056" y="1934053"/>
            <a:ext cx="2965110" cy="42767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427" y="1934053"/>
            <a:ext cx="2371725" cy="39433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87214" y="2120536"/>
            <a:ext cx="338158" cy="235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158589" y="5005503"/>
            <a:ext cx="1082751" cy="221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8373547" y="5005503"/>
            <a:ext cx="681118" cy="350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Terrain(6/7)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221" y="1743580"/>
            <a:ext cx="570326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Paint Tree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左鍵種樹 </a:t>
            </a:r>
            <a:r>
              <a:rPr lang="en-US" altLang="zh-TW" dirty="0" smtClean="0"/>
              <a:t>; </a:t>
            </a:r>
            <a:r>
              <a:rPr lang="zh-TW" altLang="en-US" dirty="0" smtClean="0"/>
              <a:t>左鍵加</a:t>
            </a:r>
            <a:r>
              <a:rPr lang="en-US" altLang="zh-TW" dirty="0" smtClean="0"/>
              <a:t>shift</a:t>
            </a:r>
            <a:r>
              <a:rPr lang="zh-TW" altLang="en-US" dirty="0" smtClean="0"/>
              <a:t>移除樹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Brush Size</a:t>
            </a:r>
            <a:r>
              <a:rPr lang="zh-TW" altLang="en-US" sz="2000" dirty="0" smtClean="0"/>
              <a:t>筆刷尺寸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Tree Density</a:t>
            </a:r>
            <a:r>
              <a:rPr lang="zh-TW" altLang="en-US" sz="2000" dirty="0" smtClean="0"/>
              <a:t>種樹密度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Tree Height</a:t>
            </a:r>
            <a:r>
              <a:rPr lang="zh-TW" altLang="en-US" sz="2000" dirty="0" smtClean="0"/>
              <a:t>樹高，當</a:t>
            </a:r>
            <a:r>
              <a:rPr lang="en-US" altLang="zh-TW" sz="2000" dirty="0" smtClean="0"/>
              <a:t>random</a:t>
            </a:r>
            <a:r>
              <a:rPr lang="zh-TW" altLang="en-US" sz="2000" dirty="0" smtClean="0"/>
              <a:t>勾選，高度由左到高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Lock Width to Height</a:t>
            </a:r>
            <a:r>
              <a:rPr lang="zh-TW" altLang="en-US" sz="2000" dirty="0" smtClean="0"/>
              <a:t>勾選鎖定樹木長寬比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Random Tree Rotation</a:t>
            </a:r>
            <a:r>
              <a:rPr lang="zh-TW" altLang="en-US" sz="2000" dirty="0" smtClean="0"/>
              <a:t>隨機旋轉樹木角度</a:t>
            </a:r>
            <a:endParaRPr lang="en-US" altLang="zh-TW" sz="2000" dirty="0" smtClean="0"/>
          </a:p>
          <a:p>
            <a:pPr>
              <a:lnSpc>
                <a:spcPct val="150000"/>
              </a:lnSpc>
            </a:pPr>
            <a:endParaRPr lang="zh-TW" altLang="en-US" sz="1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41" y="1796472"/>
            <a:ext cx="2737180" cy="41970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15600" y="4012590"/>
            <a:ext cx="994754" cy="239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90541" y="4055120"/>
            <a:ext cx="872437" cy="154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9823862" y="4027879"/>
            <a:ext cx="446318" cy="2528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0270180" y="39699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編輯種樹清單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43169" y="35108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大量種樹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 rot="1563131" flipH="1">
            <a:off x="6841570" y="3905560"/>
            <a:ext cx="462695" cy="2403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Terrain(7/7)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3481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 smtClean="0"/>
              <a:t>Paint Detail</a:t>
            </a:r>
            <a:r>
              <a:rPr lang="zh-TW" altLang="en-US" sz="3000" dirty="0" smtClean="0"/>
              <a:t>種植花草細節物件</a:t>
            </a:r>
            <a:endParaRPr lang="en-US" altLang="zh-TW" sz="30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/>
              <a:t>左鍵</a:t>
            </a:r>
            <a:r>
              <a:rPr lang="zh-TW" altLang="en-US" sz="2800" dirty="0" smtClean="0"/>
              <a:t>種，</a:t>
            </a:r>
            <a:r>
              <a:rPr lang="zh-TW" altLang="en-US" sz="2800" dirty="0"/>
              <a:t>加</a:t>
            </a:r>
            <a:r>
              <a:rPr lang="en-US" altLang="zh-TW" sz="2800" dirty="0"/>
              <a:t>shift</a:t>
            </a:r>
            <a:r>
              <a:rPr lang="zh-TW" altLang="en-US" sz="2800" dirty="0" smtClean="0"/>
              <a:t>移除</a:t>
            </a:r>
            <a:endParaRPr lang="en-US" altLang="zh-TW" sz="28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Place Details</a:t>
            </a:r>
            <a:r>
              <a:rPr lang="zh-TW" altLang="en-US" sz="2000" dirty="0" smtClean="0"/>
              <a:t>時要拉近地形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Detail Texture </a:t>
            </a:r>
            <a:r>
              <a:rPr lang="zh-TW" altLang="en-US" sz="2000" dirty="0" smtClean="0"/>
              <a:t>花草貼圖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Min 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Max Width</a:t>
            </a:r>
            <a:r>
              <a:rPr lang="zh-TW" altLang="en-US" sz="2000" dirty="0" smtClean="0"/>
              <a:t>貼圖最小、大寬度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/>
              <a:t>Min </a:t>
            </a:r>
            <a:r>
              <a:rPr lang="zh-TW" altLang="en-US" sz="2000" dirty="0"/>
              <a:t>、</a:t>
            </a:r>
            <a:r>
              <a:rPr lang="en-US" altLang="zh-TW" sz="2000" dirty="0"/>
              <a:t>Max </a:t>
            </a:r>
            <a:r>
              <a:rPr lang="en-US" altLang="zh-TW" sz="2000" dirty="0" smtClean="0"/>
              <a:t>Height</a:t>
            </a:r>
            <a:r>
              <a:rPr lang="zh-TW" altLang="en-US" sz="2000" dirty="0"/>
              <a:t>貼圖最小、</a:t>
            </a:r>
            <a:r>
              <a:rPr lang="zh-TW" altLang="en-US" sz="2000" dirty="0" smtClean="0"/>
              <a:t>大高度</a:t>
            </a:r>
            <a:endParaRPr lang="en-US" altLang="zh-TW" sz="2000" dirty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Noise Spread </a:t>
            </a:r>
            <a:r>
              <a:rPr lang="zh-TW" altLang="en-US" sz="2000" dirty="0" smtClean="0"/>
              <a:t>植草參次變化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Healthy Color</a:t>
            </a:r>
            <a:r>
              <a:rPr lang="zh-TW" altLang="en-US" sz="2000" dirty="0" smtClean="0"/>
              <a:t>健康的草色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Dry Color</a:t>
            </a:r>
            <a:r>
              <a:rPr lang="zh-TW" altLang="en-US" sz="2000" dirty="0" smtClean="0"/>
              <a:t> 枯萎的草色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Billboard </a:t>
            </a:r>
            <a:r>
              <a:rPr lang="zh-TW" altLang="en-US" sz="2000" dirty="0" smtClean="0"/>
              <a:t>是否為看板貼圖</a:t>
            </a:r>
            <a:endParaRPr lang="en-US" altLang="zh-TW" sz="20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110" y="1518391"/>
            <a:ext cx="3179024" cy="4781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89110" y="1749587"/>
            <a:ext cx="327838" cy="22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957236" y="4958224"/>
            <a:ext cx="1059712" cy="251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8167632" y="4843038"/>
            <a:ext cx="701749" cy="2303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037" y="3091057"/>
            <a:ext cx="2838837" cy="23243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00860" y="3806456"/>
            <a:ext cx="1652423" cy="138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9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14" y="1940188"/>
            <a:ext cx="8030794" cy="41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7317" y="1690688"/>
            <a:ext cx="6728757" cy="44423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五種地形</a:t>
            </a:r>
            <a:r>
              <a:rPr lang="zh-TW" altLang="en-US" sz="2000" dirty="0" smtClean="0"/>
              <a:t>紋理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懸崖、草地、岩草、岩泥、沙地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8749" r="6125" b="47627"/>
          <a:stretch/>
        </p:blipFill>
        <p:spPr>
          <a:xfrm>
            <a:off x="1031359" y="2120897"/>
            <a:ext cx="5448957" cy="13395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95855" y="1616625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兩種植草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0483" r="78" b="45627"/>
          <a:stretch/>
        </p:blipFill>
        <p:spPr>
          <a:xfrm>
            <a:off x="6921796" y="2170314"/>
            <a:ext cx="4634145" cy="124075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37317" y="3738800"/>
            <a:ext cx="420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三種樹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闊葉、針葉、棕</a:t>
            </a:r>
            <a:r>
              <a:rPr lang="zh-TW" altLang="en-US" sz="2000" dirty="0" smtClean="0"/>
              <a:t>梠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25972"/>
          <a:stretch/>
        </p:blipFill>
        <p:spPr>
          <a:xfrm>
            <a:off x="1031359" y="4337091"/>
            <a:ext cx="5890437" cy="1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Environment &gt; Water4 &gt; Prefabs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en-US" altLang="zh-TW" dirty="0" smtClean="0"/>
              <a:t>Water4Advanced.prefab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拖曳時左鍵滑鼠按著，會自動偵測地形高度，方便選取所要的高度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79" y="3448402"/>
            <a:ext cx="7832704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Import Characters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第一、三角色控制</a:t>
            </a:r>
            <a:r>
              <a:rPr lang="zh-TW" altLang="en-US" dirty="0"/>
              <a:t>器</a:t>
            </a:r>
            <a:endParaRPr lang="en-US" altLang="zh-TW" dirty="0" smtClean="0"/>
          </a:p>
          <a:p>
            <a:r>
              <a:rPr lang="en-US" altLang="zh-TW" dirty="0" err="1" smtClean="0"/>
              <a:t>Assests</a:t>
            </a:r>
            <a:r>
              <a:rPr lang="en-US" altLang="zh-TW" dirty="0" smtClean="0"/>
              <a:t> &gt; Import Packages &gt; Characters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57" y="2911475"/>
            <a:ext cx="36766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Characters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FPS</a:t>
            </a: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Controller</a:t>
            </a: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拖曳至場景中</a:t>
            </a:r>
            <a:endParaRPr lang="en-US" altLang="zh-TW" sz="3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TW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Characters &gt; Prefabs &gt; </a:t>
            </a:r>
            <a:r>
              <a:rPr lang="en-US" altLang="zh-TW" sz="2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FPSControl.prefab</a:t>
            </a:r>
            <a:endParaRPr lang="en-US" altLang="zh-TW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因它自帶攝影機，須將原有的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Main</a:t>
            </a: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Camera</a:t>
            </a:r>
            <a:r>
              <a:rPr lang="zh-TW" altLang="en-US" sz="3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刪除或隱藏</a:t>
            </a:r>
            <a:endParaRPr lang="en-US" altLang="zh-TW" sz="3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34" y="2915444"/>
            <a:ext cx="9144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是一個開發跨平台的遊戲引擎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支援的開發平台有</a:t>
            </a:r>
            <a:r>
              <a:rPr lang="en-US" altLang="zh-TW" dirty="0"/>
              <a:t>Windows</a:t>
            </a:r>
            <a:r>
              <a:rPr lang="zh-TW" altLang="en-US" dirty="0"/>
              <a:t>、</a:t>
            </a:r>
            <a:r>
              <a:rPr lang="en-US" altLang="zh-TW" dirty="0"/>
              <a:t>Mac </a:t>
            </a:r>
            <a:r>
              <a:rPr lang="zh-TW" altLang="en-US" dirty="0" smtClean="0"/>
              <a:t>、</a:t>
            </a:r>
            <a:r>
              <a:rPr lang="en-US" altLang="zh-TW" dirty="0"/>
              <a:t>Linux</a:t>
            </a:r>
            <a:r>
              <a:rPr lang="zh-TW" altLang="en-US" dirty="0"/>
              <a:t>、</a:t>
            </a:r>
            <a:r>
              <a:rPr lang="en-US" altLang="zh-TW" dirty="0"/>
              <a:t>Web</a:t>
            </a:r>
            <a:r>
              <a:rPr lang="zh-TW" altLang="en-US" dirty="0"/>
              <a:t>、</a:t>
            </a:r>
            <a:r>
              <a:rPr lang="en-US" altLang="zh-TW" dirty="0"/>
              <a:t>Android</a:t>
            </a:r>
            <a:r>
              <a:rPr lang="zh-TW" altLang="en-US" dirty="0"/>
              <a:t>、</a:t>
            </a:r>
            <a:r>
              <a:rPr lang="en-US" altLang="zh-TW" dirty="0" smtClean="0"/>
              <a:t>iOS</a:t>
            </a:r>
            <a:r>
              <a:rPr lang="zh-TW" altLang="en-US" dirty="0" smtClean="0"/>
              <a:t>等等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可實現</a:t>
            </a:r>
            <a:r>
              <a:rPr lang="en-US" altLang="zh-TW" dirty="0" smtClean="0"/>
              <a:t>AR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VR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Kinect(</a:t>
            </a:r>
            <a:r>
              <a:rPr lang="zh-TW" altLang="en-US" dirty="0" smtClean="0"/>
              <a:t>體感遊戲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、多人連線</a:t>
            </a:r>
            <a:r>
              <a:rPr lang="en-US" altLang="zh-TW" dirty="0" smtClean="0"/>
              <a:t>(3D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2D)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23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Wind</a:t>
            </a:r>
            <a:r>
              <a:rPr lang="zh-TW" altLang="en-US" dirty="0"/>
              <a:t> </a:t>
            </a:r>
            <a:r>
              <a:rPr lang="en-US" altLang="zh-TW" dirty="0"/>
              <a:t>Zone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 smtClean="0"/>
              <a:t>GameObject</a:t>
            </a:r>
            <a:r>
              <a:rPr lang="en-US" altLang="zh-TW" dirty="0" smtClean="0"/>
              <a:t> &gt; 3D Object &gt;Wind</a:t>
            </a:r>
            <a:r>
              <a:rPr lang="zh-TW" altLang="en-US" dirty="0" smtClean="0"/>
              <a:t> </a:t>
            </a:r>
            <a:r>
              <a:rPr lang="en-US" altLang="zh-TW" dirty="0" smtClean="0"/>
              <a:t>Zone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Mode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Directional </a:t>
            </a:r>
            <a:r>
              <a:rPr lang="zh-TW" altLang="en-US" sz="2000" dirty="0" smtClean="0"/>
              <a:t>方向氣流 </a:t>
            </a:r>
            <a:r>
              <a:rPr lang="en-US" altLang="zh-TW" sz="2000" dirty="0" smtClean="0"/>
              <a:t>ex</a:t>
            </a:r>
            <a:r>
              <a:rPr lang="zh-TW" altLang="en-US" sz="2000" dirty="0" smtClean="0"/>
              <a:t>季風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err="1" smtClean="0"/>
              <a:t>Shperical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環狀氣流 </a:t>
            </a:r>
            <a:r>
              <a:rPr lang="en-US" altLang="zh-TW" sz="2000" dirty="0" smtClean="0"/>
              <a:t>ex</a:t>
            </a:r>
            <a:r>
              <a:rPr lang="zh-TW" altLang="en-US" sz="2000" dirty="0" smtClean="0"/>
              <a:t>颱風、直升機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Main</a:t>
            </a:r>
            <a:r>
              <a:rPr lang="zh-TW" altLang="en-US" sz="2000" dirty="0" smtClean="0"/>
              <a:t> 風力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err="1" smtClean="0"/>
              <a:t>Tubulence</a:t>
            </a:r>
            <a:r>
              <a:rPr lang="zh-TW" altLang="en-US" sz="2000" dirty="0" smtClean="0"/>
              <a:t> 風力變化快慢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Pulse </a:t>
            </a:r>
            <a:r>
              <a:rPr lang="en-US" altLang="zh-TW" sz="2000" dirty="0" err="1" smtClean="0"/>
              <a:t>Manitude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陣風量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Pulse Frequency </a:t>
            </a:r>
            <a:r>
              <a:rPr lang="zh-TW" altLang="en-US" sz="2000" dirty="0" smtClean="0"/>
              <a:t>陣風頻率</a:t>
            </a:r>
            <a:endParaRPr lang="en-US" altLang="zh-TW" sz="2000" dirty="0" smtClean="0"/>
          </a:p>
          <a:p>
            <a:pPr>
              <a:lnSpc>
                <a:spcPct val="150000"/>
              </a:lnSpc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01" y="2566341"/>
            <a:ext cx="4289592" cy="28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建立</a:t>
            </a:r>
            <a:r>
              <a:rPr lang="zh-TW" altLang="en-US" dirty="0"/>
              <a:t>材質</a:t>
            </a:r>
            <a:r>
              <a:rPr lang="zh-TW" altLang="en-US" dirty="0" smtClean="0"/>
              <a:t>球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在</a:t>
            </a:r>
            <a:r>
              <a:rPr lang="en-US" altLang="zh-TW" dirty="0" err="1"/>
              <a:t>Assests</a:t>
            </a:r>
            <a:r>
              <a:rPr lang="zh-TW" altLang="en-US" dirty="0"/>
              <a:t>空白處右鍵→</a:t>
            </a:r>
            <a:r>
              <a:rPr lang="en-US" altLang="zh-TW" dirty="0"/>
              <a:t>Create →</a:t>
            </a:r>
            <a:r>
              <a:rPr lang="en-US" altLang="zh-TW" dirty="0" err="1"/>
              <a:t>Marerial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</a:t>
            </a: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sz="2400" dirty="0" smtClean="0"/>
              <a:t>Shader</a:t>
            </a:r>
            <a:r>
              <a:rPr lang="en-US" altLang="zh-TW" sz="2400" dirty="0"/>
              <a:t>→Skybox→6 </a:t>
            </a:r>
            <a:r>
              <a:rPr lang="en-US" altLang="zh-TW" sz="2400" dirty="0" smtClean="0"/>
              <a:t>Sided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更改</a:t>
            </a:r>
            <a:r>
              <a:rPr lang="en-US" altLang="zh-TW" dirty="0" err="1" smtClean="0"/>
              <a:t>SkyBox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Window</a:t>
            </a:r>
            <a:r>
              <a:rPr lang="zh-TW" altLang="en-US" dirty="0" smtClean="0"/>
              <a:t>→</a:t>
            </a:r>
            <a:r>
              <a:rPr lang="en-US" altLang="zh-TW" dirty="0" smtClean="0"/>
              <a:t>Lighting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Settings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點</a:t>
            </a:r>
            <a:r>
              <a:rPr lang="zh-TW" altLang="en-US" dirty="0"/>
              <a:t>擊</a:t>
            </a:r>
            <a:r>
              <a:rPr lang="en-US" altLang="zh-TW" dirty="0" smtClean="0"/>
              <a:t>Skybox Material</a:t>
            </a:r>
            <a:r>
              <a:rPr lang="zh-TW" altLang="en-US" dirty="0" smtClean="0"/>
              <a:t>的●，更改材質球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35" y="1825625"/>
            <a:ext cx="2483318" cy="48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 smtClean="0"/>
              <a:t>GameObject</a:t>
            </a:r>
            <a:r>
              <a:rPr lang="en-US" altLang="zh-TW" dirty="0" smtClean="0"/>
              <a:t> 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3D</a:t>
            </a:r>
            <a:r>
              <a:rPr lang="zh-TW" altLang="en-US" dirty="0" smtClean="0"/>
              <a:t>  </a:t>
            </a:r>
            <a:r>
              <a:rPr lang="en-US" altLang="zh-TW" dirty="0" smtClean="0"/>
              <a:t>Object &gt; Tree</a:t>
            </a:r>
          </a:p>
          <a:p>
            <a:pPr lvl="1">
              <a:lnSpc>
                <a:spcPct val="150000"/>
              </a:lnSpc>
            </a:pPr>
            <a:r>
              <a:rPr lang="en-US" altLang="zh-TW" sz="2800" dirty="0" smtClean="0"/>
              <a:t>Shape</a:t>
            </a:r>
            <a:r>
              <a:rPr lang="zh-TW" altLang="en-US" sz="2800" dirty="0" smtClean="0"/>
              <a:t>主幹設定</a:t>
            </a:r>
            <a:endParaRPr lang="en-US" altLang="zh-TW" sz="2800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Length</a:t>
            </a:r>
            <a:r>
              <a:rPr lang="zh-TW" altLang="en-US" dirty="0" smtClean="0"/>
              <a:t>高度 </a:t>
            </a:r>
            <a:r>
              <a:rPr lang="en-US" altLang="zh-TW" dirty="0" smtClean="0"/>
              <a:t>Radius</a:t>
            </a:r>
            <a:r>
              <a:rPr lang="zh-TW" altLang="en-US" dirty="0" smtClean="0"/>
              <a:t>樹幹半徑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Cap smoothing</a:t>
            </a:r>
            <a:r>
              <a:rPr lang="zh-TW" altLang="en-US" dirty="0" smtClean="0"/>
              <a:t>平滑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Crinkliness</a:t>
            </a:r>
            <a:r>
              <a:rPr lang="zh-TW" altLang="en-US" dirty="0" smtClean="0"/>
              <a:t>扭曲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Seek Sun</a:t>
            </a:r>
            <a:r>
              <a:rPr lang="zh-TW" altLang="en-US" dirty="0" smtClean="0"/>
              <a:t>向光成長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Flare Radius </a:t>
            </a:r>
            <a:r>
              <a:rPr lang="zh-TW" altLang="en-US" dirty="0" smtClean="0"/>
              <a:t>樹根皺褶半徑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Flare Height</a:t>
            </a:r>
            <a:r>
              <a:rPr lang="zh-TW" altLang="en-US" dirty="0" smtClean="0"/>
              <a:t>樹根皺褶生長範圍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Flare Noise</a:t>
            </a:r>
            <a:r>
              <a:rPr lang="zh-TW" altLang="en-US" dirty="0" smtClean="0"/>
              <a:t>樹根皺褶變化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553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69908" y="5506423"/>
            <a:ext cx="2421653" cy="359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b="1" dirty="0" smtClean="0"/>
              <a:t>新增枝幹</a:t>
            </a:r>
            <a:endParaRPr lang="zh-TW" altLang="en-US" sz="1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44" y="1690688"/>
            <a:ext cx="3333750" cy="45243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95711" y="5973223"/>
            <a:ext cx="281354" cy="203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20403534">
            <a:off x="6391891" y="5794152"/>
            <a:ext cx="663191" cy="173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62665" y="2929810"/>
            <a:ext cx="211015" cy="211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6136387" y="2973798"/>
            <a:ext cx="928321" cy="32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131174" y="29298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節點數量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5655742" y="6005045"/>
            <a:ext cx="281354" cy="203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2541958" y="5613576"/>
            <a:ext cx="2421653" cy="35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b="1" dirty="0" smtClean="0"/>
              <a:t>新增</a:t>
            </a:r>
            <a:r>
              <a:rPr lang="zh-TW" altLang="en-US" sz="1800" b="1" dirty="0"/>
              <a:t>樹葉</a:t>
            </a:r>
          </a:p>
        </p:txBody>
      </p:sp>
      <p:sp>
        <p:nvSpPr>
          <p:cNvPr id="13" name="向右箭號 12"/>
          <p:cNvSpPr/>
          <p:nvPr/>
        </p:nvSpPr>
        <p:spPr>
          <a:xfrm rot="366063" flipH="1" flipV="1">
            <a:off x="3926334" y="5763149"/>
            <a:ext cx="1387382" cy="257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3100" dirty="0" smtClean="0"/>
              <a:t>Shape</a:t>
            </a:r>
            <a:r>
              <a:rPr lang="zh-TW" altLang="en-US" sz="3100" dirty="0"/>
              <a:t>枝幹</a:t>
            </a:r>
            <a:r>
              <a:rPr lang="zh-TW" altLang="en-US" sz="3100" dirty="0" smtClean="0"/>
              <a:t>設定</a:t>
            </a:r>
            <a:endParaRPr lang="en-US" altLang="zh-TW" sz="3100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Distribution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Frequency</a:t>
            </a:r>
            <a:r>
              <a:rPr lang="zh-TW" altLang="en-US" dirty="0" smtClean="0"/>
              <a:t>枝幹數量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越上層枝幹數量不可太大，以免運算負荷太大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Distribution</a:t>
            </a:r>
            <a:r>
              <a:rPr lang="zh-TW" altLang="en-US" dirty="0" smtClean="0"/>
              <a:t>樹幹分布方式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Random</a:t>
            </a:r>
            <a:r>
              <a:rPr lang="zh-TW" altLang="en-US" dirty="0" smtClean="0"/>
              <a:t>隨機  </a:t>
            </a:r>
            <a:r>
              <a:rPr lang="en-US" altLang="zh-TW" dirty="0" smtClean="0"/>
              <a:t>Alternate</a:t>
            </a:r>
            <a:r>
              <a:rPr lang="zh-TW" altLang="en-US" dirty="0" smtClean="0"/>
              <a:t>交叉 </a:t>
            </a:r>
            <a:r>
              <a:rPr lang="en-US" altLang="zh-TW" dirty="0" smtClean="0"/>
              <a:t>Opposite</a:t>
            </a:r>
            <a:r>
              <a:rPr lang="zh-TW" altLang="en-US" dirty="0" smtClean="0"/>
              <a:t>對立面 </a:t>
            </a:r>
            <a:r>
              <a:rPr lang="en-US" altLang="zh-TW" dirty="0" smtClean="0"/>
              <a:t>Whorled</a:t>
            </a:r>
            <a:r>
              <a:rPr lang="zh-TW" altLang="en-US" dirty="0" smtClean="0"/>
              <a:t>輸生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Twirl</a:t>
            </a:r>
            <a:r>
              <a:rPr lang="zh-TW" altLang="en-US" dirty="0" smtClean="0"/>
              <a:t>捻轉程度   </a:t>
            </a:r>
            <a:r>
              <a:rPr lang="en-US" altLang="zh-TW" dirty="0" smtClean="0"/>
              <a:t>Growth Scale</a:t>
            </a:r>
            <a:r>
              <a:rPr lang="zh-TW" altLang="en-US" dirty="0"/>
              <a:t>越</a:t>
            </a:r>
            <a:r>
              <a:rPr lang="zh-TW" altLang="en-US" dirty="0" smtClean="0"/>
              <a:t>上層枝幹越短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Growth Angle</a:t>
            </a:r>
            <a:r>
              <a:rPr lang="zh-TW" altLang="en-US" dirty="0" smtClean="0"/>
              <a:t>主幹傾斜程度，枝幹向上角度</a:t>
            </a:r>
            <a:endParaRPr lang="en-US" altLang="zh-TW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27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81" y="1825620"/>
            <a:ext cx="4152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 </a:t>
            </a:r>
            <a:r>
              <a:rPr lang="en-US" altLang="zh-TW" dirty="0" smtClean="0"/>
              <a:t>Particles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err="1"/>
              <a:t>Assests</a:t>
            </a:r>
            <a:r>
              <a:rPr lang="en-US" altLang="zh-TW" dirty="0"/>
              <a:t> &gt; Import Packages &gt; </a:t>
            </a:r>
            <a:r>
              <a:rPr lang="en-US" altLang="zh-TW" dirty="0" err="1" smtClean="0"/>
              <a:t>ParticlesSystems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可使用</a:t>
            </a:r>
            <a:r>
              <a:rPr lang="en-US" altLang="zh-TW" dirty="0" smtClean="0"/>
              <a:t>Prefabs</a:t>
            </a:r>
            <a:r>
              <a:rPr lang="zh-TW" altLang="en-US" dirty="0" smtClean="0"/>
              <a:t>中的粒子特效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272114"/>
            <a:ext cx="103822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Menu(1/2)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89946"/>
            <a:ext cx="61686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 新增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&gt; Button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Panel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85" y="2458994"/>
            <a:ext cx="3852101" cy="420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2852" y="6040542"/>
            <a:ext cx="1398083" cy="159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623927" y="4703182"/>
            <a:ext cx="1398083" cy="159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08" y="2692152"/>
            <a:ext cx="2390252" cy="350787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409359" y="1509014"/>
            <a:ext cx="6577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 將</a:t>
            </a:r>
            <a:r>
              <a:rPr lang="zh-TW" altLang="en-US" sz="2400" dirty="0"/>
              <a:t>物件</a:t>
            </a:r>
            <a:r>
              <a:rPr lang="en-US" altLang="zh-TW" sz="2400" dirty="0"/>
              <a:t>Button 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Add </a:t>
            </a:r>
            <a:r>
              <a:rPr lang="en-US" altLang="zh-TW" sz="2400" dirty="0"/>
              <a:t>Component 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ChangeScene.cs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56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Menu(2/2)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2298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3.</a:t>
            </a:r>
            <a:r>
              <a:rPr lang="zh-TW" altLang="en-US" sz="2400" dirty="0"/>
              <a:t>將</a:t>
            </a:r>
            <a:r>
              <a:rPr lang="en-US" altLang="zh-TW" sz="2400" dirty="0" smtClean="0"/>
              <a:t>Button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On Click()</a:t>
            </a:r>
            <a:r>
              <a:rPr lang="zh-TW" altLang="en-US" sz="2400" dirty="0" smtClean="0"/>
              <a:t>更改如圖所示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16" y="2455907"/>
            <a:ext cx="4565302" cy="10114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71" y="2455907"/>
            <a:ext cx="3552825" cy="18097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684442" y="1738856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更改</a:t>
            </a:r>
            <a:r>
              <a:rPr lang="en-US" altLang="zh-TW" sz="2400" dirty="0" smtClean="0"/>
              <a:t>Panel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Source Image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1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76978" y="3423683"/>
            <a:ext cx="2838893" cy="2971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Panel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65" y="2543912"/>
            <a:ext cx="5249051" cy="2688414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6145619" y="3540642"/>
            <a:ext cx="956930" cy="191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4784651" y="4742259"/>
            <a:ext cx="2014870" cy="2228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6905847" y="4742259"/>
            <a:ext cx="2838893" cy="297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Button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07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 smtClean="0"/>
              <a:t>Introduce </a:t>
            </a:r>
            <a:r>
              <a:rPr lang="en-US" altLang="zh-TW" sz="2400" dirty="0" smtClean="0"/>
              <a:t>Interface</a:t>
            </a:r>
          </a:p>
          <a:p>
            <a:pPr>
              <a:lnSpc>
                <a:spcPct val="110000"/>
              </a:lnSpc>
            </a:pPr>
            <a:r>
              <a:rPr lang="en-US" altLang="zh-TW" sz="2400" dirty="0" err="1" smtClean="0"/>
              <a:t>Rigidbody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Collider</a:t>
            </a:r>
            <a:endParaRPr lang="en-US" altLang="zh-TW" sz="2400" dirty="0" smtClean="0"/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Navigation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Counter</a:t>
            </a:r>
          </a:p>
          <a:p>
            <a:pPr>
              <a:lnSpc>
                <a:spcPct val="110000"/>
              </a:lnSpc>
            </a:pPr>
            <a:r>
              <a:rPr lang="en-US" altLang="zh-TW" sz="2400" dirty="0" err="1" smtClean="0"/>
              <a:t>SkyBox</a:t>
            </a:r>
            <a:endParaRPr lang="en-US" altLang="zh-TW" sz="2400" dirty="0" smtClean="0"/>
          </a:p>
          <a:p>
            <a:pPr>
              <a:lnSpc>
                <a:spcPct val="110000"/>
              </a:lnSpc>
            </a:pPr>
            <a:r>
              <a:rPr lang="en-US" altLang="zh-TW" sz="2400" dirty="0"/>
              <a:t>Load </a:t>
            </a:r>
            <a:r>
              <a:rPr lang="en-US" altLang="zh-TW" sz="2400" dirty="0" smtClean="0"/>
              <a:t>Scene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Terrain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Use Environment </a:t>
            </a:r>
            <a:r>
              <a:rPr lang="zh-TW" altLang="en-US" sz="2400" dirty="0"/>
              <a:t>、</a:t>
            </a:r>
            <a:r>
              <a:rPr lang="en-US" altLang="zh-TW" sz="2400" dirty="0"/>
              <a:t>Characters</a:t>
            </a:r>
            <a:r>
              <a:rPr lang="zh-TW" altLang="en-US" sz="2400" dirty="0"/>
              <a:t>、</a:t>
            </a:r>
            <a:r>
              <a:rPr lang="en-US" altLang="zh-TW" sz="2400" dirty="0" err="1" smtClean="0"/>
              <a:t>ParticleSystems</a:t>
            </a:r>
            <a:r>
              <a:rPr lang="en-US" altLang="zh-TW" sz="2400" dirty="0" smtClean="0"/>
              <a:t> Package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Tree</a:t>
            </a:r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Build Project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92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切換場景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原場景存檔後，</a:t>
            </a:r>
            <a:r>
              <a:rPr lang="en-US" altLang="zh-TW" sz="2400" dirty="0" smtClean="0"/>
              <a:t>File &gt; New Scene</a:t>
            </a:r>
            <a:r>
              <a:rPr lang="zh-TW" altLang="en-US" sz="2400" dirty="0"/>
              <a:t>開啟另一新</a:t>
            </a:r>
            <a:r>
              <a:rPr lang="zh-TW" altLang="en-US" sz="2400" dirty="0" smtClean="0"/>
              <a:t>場景並存</a:t>
            </a:r>
            <a:r>
              <a:rPr lang="zh-TW" altLang="en-US" sz="2400" dirty="0"/>
              <a:t>檔</a:t>
            </a:r>
            <a:endParaRPr lang="en-US" altLang="zh-TW" sz="2400" dirty="0" smtClean="0"/>
          </a:p>
          <a:p>
            <a:r>
              <a:rPr lang="en-US" altLang="zh-TW" sz="2400" dirty="0" smtClean="0"/>
              <a:t> File &gt; Build Setting</a:t>
            </a:r>
            <a:r>
              <a:rPr lang="zh-TW" altLang="en-US" sz="2400" dirty="0" smtClean="0"/>
              <a:t>，將兩場景放入</a:t>
            </a:r>
            <a:r>
              <a:rPr lang="en-US" altLang="zh-TW" sz="2400" dirty="0" smtClean="0"/>
              <a:t>Scenes </a:t>
            </a:r>
            <a:r>
              <a:rPr lang="en-US" altLang="zh-TW" sz="2400" dirty="0"/>
              <a:t>I</a:t>
            </a:r>
            <a:r>
              <a:rPr lang="en-US" altLang="zh-TW" sz="2400" dirty="0" smtClean="0"/>
              <a:t>n Build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sz="2400" dirty="0" smtClean="0"/>
              <a:t>檔案</a:t>
            </a:r>
            <a:r>
              <a:rPr lang="en-US" altLang="zh-TW" sz="2400" b="1" dirty="0" err="1" smtClean="0"/>
              <a:t>ChangeScene.cs</a:t>
            </a:r>
            <a:endParaRPr lang="en-US" altLang="zh-TW" sz="2400" b="1" dirty="0" smtClean="0"/>
          </a:p>
          <a:p>
            <a:pPr lvl="1"/>
            <a:r>
              <a:rPr lang="en-US" altLang="zh-TW" dirty="0" err="1"/>
              <a:t>Application.LoadLevel</a:t>
            </a:r>
            <a:r>
              <a:rPr lang="en-US" altLang="zh-TW" dirty="0" smtClean="0"/>
              <a:t>(“</a:t>
            </a:r>
            <a:r>
              <a:rPr lang="en-US" altLang="zh-TW" dirty="0" smtClean="0">
                <a:solidFill>
                  <a:srgbClr val="FF0000"/>
                </a:solidFill>
              </a:rPr>
              <a:t>test</a:t>
            </a:r>
            <a:r>
              <a:rPr lang="en-US" altLang="zh-TW" dirty="0" smtClean="0"/>
              <a:t>”);//</a:t>
            </a:r>
            <a:r>
              <a:rPr lang="zh-TW" altLang="en-US" dirty="0"/>
              <a:t>前往</a:t>
            </a:r>
            <a:r>
              <a:rPr lang="zh-TW" altLang="en-US" dirty="0" smtClean="0"/>
              <a:t>名為</a:t>
            </a:r>
            <a:r>
              <a:rPr lang="en-US" altLang="zh-TW" dirty="0"/>
              <a:t>test</a:t>
            </a:r>
            <a:r>
              <a:rPr lang="zh-TW" altLang="en-US" dirty="0"/>
              <a:t>的</a:t>
            </a:r>
            <a:r>
              <a:rPr lang="en-US" altLang="zh-TW" dirty="0" smtClean="0"/>
              <a:t>scene(</a:t>
            </a:r>
            <a:r>
              <a:rPr lang="zh-TW" altLang="en-US" dirty="0" smtClean="0"/>
              <a:t>若命名不同需更改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29" y="3249041"/>
            <a:ext cx="1352550" cy="800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08" y="2743199"/>
            <a:ext cx="2002378" cy="216871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413051" y="3455581"/>
            <a:ext cx="7123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3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Navigation(1/3)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</a:t>
            </a:r>
            <a:r>
              <a:rPr lang="zh-TW" altLang="zh-TW" dirty="0" smtClean="0"/>
              <a:t>要</a:t>
            </a:r>
            <a:r>
              <a:rPr lang="zh-TW" altLang="en-US" dirty="0"/>
              <a:t>導航</a:t>
            </a:r>
            <a:r>
              <a:rPr lang="zh-TW" altLang="zh-TW" dirty="0" smtClean="0"/>
              <a:t>的物件</a:t>
            </a:r>
            <a:r>
              <a:rPr lang="en-US" altLang="zh-TW" dirty="0" smtClean="0"/>
              <a:t>Add Component &gt; </a:t>
            </a:r>
            <a:r>
              <a:rPr lang="en-US" altLang="zh-TW" dirty="0" err="1" smtClean="0"/>
              <a:t>Nav</a:t>
            </a:r>
            <a:r>
              <a:rPr lang="en-US" altLang="zh-TW" dirty="0" smtClean="0"/>
              <a:t> Mesh</a:t>
            </a:r>
            <a:r>
              <a:rPr lang="zh-TW" altLang="en-US" dirty="0" smtClean="0"/>
              <a:t> </a:t>
            </a:r>
            <a:r>
              <a:rPr lang="en-US" altLang="zh-TW" dirty="0" smtClean="0"/>
              <a:t>Agent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11" y="2455013"/>
            <a:ext cx="27908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Navigation(2/3)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開啟視窗  </a:t>
            </a:r>
            <a:r>
              <a:rPr lang="en-US" altLang="zh-TW" dirty="0" smtClean="0"/>
              <a:t>Window&gt;Navigation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場景物件需</a:t>
            </a:r>
            <a:r>
              <a:rPr lang="en-US" altLang="zh-TW" dirty="0" smtClean="0"/>
              <a:t>Navigation Static </a:t>
            </a:r>
            <a:r>
              <a:rPr lang="zh-TW" altLang="en-US" dirty="0" smtClean="0"/>
              <a:t>打勾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</a:t>
            </a:r>
            <a:r>
              <a:rPr lang="zh-TW" altLang="en-US" dirty="0" smtClean="0"/>
              <a:t> </a:t>
            </a:r>
            <a:r>
              <a:rPr lang="en-US" altLang="zh-TW" dirty="0" smtClean="0"/>
              <a:t>ex:</a:t>
            </a:r>
            <a:r>
              <a:rPr lang="zh-TW" altLang="en-US" dirty="0" smtClean="0"/>
              <a:t>牆壁、地板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接著</a:t>
            </a:r>
            <a:r>
              <a:rPr lang="en-US" altLang="zh-TW" dirty="0" smtClean="0"/>
              <a:t>Bake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8197701" y="1942583"/>
            <a:ext cx="2989395" cy="29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Navigation(3/3)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1539" y="1825625"/>
            <a:ext cx="626911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 將要導航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物件</a:t>
            </a:r>
            <a:r>
              <a:rPr lang="en-US" altLang="zh-TW" sz="2400" dirty="0" smtClean="0"/>
              <a:t>Add Component </a:t>
            </a:r>
            <a:r>
              <a:rPr lang="en-US" altLang="zh-TW" sz="2400" dirty="0" err="1" smtClean="0"/>
              <a:t>Track.cs</a:t>
            </a:r>
            <a:endParaRPr lang="en-US" altLang="zh-TW" sz="2400" b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35" y="2334293"/>
            <a:ext cx="2705100" cy="3724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47" y="2512736"/>
            <a:ext cx="3419475" cy="91440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7150948" y="1825625"/>
            <a:ext cx="60091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 並選擇</a:t>
            </a:r>
            <a:r>
              <a:rPr lang="en-US" altLang="zh-TW" sz="2400" dirty="0" err="1" smtClean="0"/>
              <a:t>GameObject</a:t>
            </a:r>
            <a:r>
              <a:rPr lang="zh-TW" altLang="en-US" sz="2400" dirty="0" smtClean="0"/>
              <a:t>如圖所示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34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Collider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933715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雙方必須有一方有</a:t>
            </a:r>
            <a:r>
              <a:rPr lang="en-US" altLang="zh-TW" dirty="0" err="1" smtClean="0"/>
              <a:t>Rigidbody</a:t>
            </a:r>
            <a:r>
              <a:rPr lang="zh-TW" altLang="en-US" dirty="0" smtClean="0"/>
              <a:t>、勾選</a:t>
            </a:r>
            <a:r>
              <a:rPr lang="en-US" altLang="zh-TW" dirty="0" smtClean="0"/>
              <a:t>Collider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Trigger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建議是玩家有</a:t>
            </a:r>
            <a:r>
              <a:rPr lang="en-US" altLang="zh-TW" dirty="0" err="1" smtClean="0"/>
              <a:t>Rigidbody</a:t>
            </a:r>
            <a:r>
              <a:rPr lang="zh-TW" altLang="en-US" dirty="0" smtClean="0"/>
              <a:t>，被碰撞方勾選</a:t>
            </a:r>
            <a:r>
              <a:rPr lang="en-US" altLang="zh-TW" dirty="0" smtClean="0"/>
              <a:t>Trigger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玩家</a:t>
            </a:r>
            <a:r>
              <a:rPr lang="en-US" altLang="zh-TW" dirty="0" smtClean="0"/>
              <a:t>Add Component </a:t>
            </a:r>
            <a:r>
              <a:rPr lang="en-US" altLang="zh-TW" dirty="0" err="1" smtClean="0"/>
              <a:t>collide.cs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75" y="4009803"/>
            <a:ext cx="3514725" cy="1943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048" y="4009803"/>
            <a:ext cx="3371850" cy="2019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04838" y="4274288"/>
            <a:ext cx="1329070" cy="297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8362508" y="4221126"/>
            <a:ext cx="883610" cy="3508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445875" y="4202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可調整碰撞器大小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729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565303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/>
              <a:t>1. </a:t>
            </a:r>
            <a:r>
              <a:rPr lang="zh-TW" altLang="en-US" sz="2400" dirty="0" smtClean="0"/>
              <a:t>建立</a:t>
            </a:r>
            <a:r>
              <a:rPr lang="en-US" altLang="zh-TW" sz="2400" dirty="0" err="1"/>
              <a:t>GameObject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&gt; UI &gt; Text</a:t>
            </a:r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/>
              <a:t>2. </a:t>
            </a:r>
            <a:r>
              <a:rPr lang="zh-TW" altLang="en-US" sz="2400" dirty="0" smtClean="0"/>
              <a:t>建立空</a:t>
            </a:r>
            <a:r>
              <a:rPr lang="en-US" altLang="zh-TW" sz="2400" dirty="0" err="1" smtClean="0"/>
              <a:t>GameObject</a:t>
            </a:r>
            <a:r>
              <a:rPr lang="zh-TW" altLang="en-US" sz="2400" dirty="0" smtClean="0"/>
              <a:t> 掛載</a:t>
            </a:r>
            <a:r>
              <a:rPr lang="en-US" altLang="zh-TW" sz="2400" dirty="0" err="1" smtClean="0"/>
              <a:t>Timing.cs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96" y="5109435"/>
            <a:ext cx="2800350" cy="1438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40" y="2360463"/>
            <a:ext cx="4439436" cy="21004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51" y="2572202"/>
            <a:ext cx="3629025" cy="7143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91235" y="1839925"/>
            <a:ext cx="404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將</a:t>
            </a:r>
            <a:r>
              <a:rPr lang="en-US" altLang="zh-TW" sz="2400" dirty="0" smtClean="0"/>
              <a:t>Text</a:t>
            </a:r>
            <a:r>
              <a:rPr lang="zh-TW" altLang="en-US" sz="2400" dirty="0" smtClean="0"/>
              <a:t>丟入</a:t>
            </a:r>
            <a:r>
              <a:rPr lang="en-US" altLang="zh-TW" sz="2400" dirty="0" err="1" smtClean="0"/>
              <a:t>GameObject</a:t>
            </a:r>
            <a:r>
              <a:rPr lang="zh-TW" altLang="en-US" sz="2400" dirty="0"/>
              <a:t>中</a:t>
            </a:r>
          </a:p>
        </p:txBody>
      </p:sp>
      <p:sp>
        <p:nvSpPr>
          <p:cNvPr id="8" name="矩形 7"/>
          <p:cNvSpPr/>
          <p:nvPr/>
        </p:nvSpPr>
        <p:spPr>
          <a:xfrm>
            <a:off x="8341416" y="3025101"/>
            <a:ext cx="1728317" cy="250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r="45028"/>
          <a:stretch/>
        </p:blipFill>
        <p:spPr>
          <a:xfrm>
            <a:off x="6842079" y="5015592"/>
            <a:ext cx="3347367" cy="149263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491235" y="4501064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4. Result:</a:t>
            </a:r>
            <a:r>
              <a:rPr lang="zh-TW" altLang="en-US" sz="2400" dirty="0" smtClean="0"/>
              <a:t>場景左上方顯示計時器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357730" y="5443870"/>
            <a:ext cx="723014" cy="318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場景一  →</a:t>
            </a:r>
            <a:r>
              <a:rPr lang="zh-TW" altLang="en-US" dirty="0"/>
              <a:t> </a:t>
            </a:r>
            <a:r>
              <a:rPr lang="zh-TW" altLang="en-US" dirty="0" smtClean="0"/>
              <a:t>場景二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將</a:t>
            </a:r>
            <a:r>
              <a:rPr lang="zh-TW" altLang="en-US" dirty="0" smtClean="0"/>
              <a:t>其</a:t>
            </a:r>
            <a:r>
              <a:rPr lang="zh-TW" altLang="en-US" dirty="0"/>
              <a:t>他</a:t>
            </a:r>
            <a:r>
              <a:rPr lang="zh-TW" altLang="en-US" dirty="0" smtClean="0"/>
              <a:t>功能</a:t>
            </a:r>
            <a:r>
              <a:rPr lang="zh-TW" altLang="en-US" dirty="0" smtClean="0"/>
              <a:t>合在</a:t>
            </a:r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用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逐條描述做了哪些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附圖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6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新增專案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842" y="2581013"/>
            <a:ext cx="8615350" cy="347673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49842" y="1832822"/>
            <a:ext cx="51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New</a:t>
            </a:r>
            <a:r>
              <a:rPr lang="zh-TW" altLang="en-US" sz="2400" dirty="0" smtClean="0"/>
              <a:t>→命</a:t>
            </a:r>
            <a:r>
              <a:rPr lang="zh-TW" altLang="en-US" sz="2400" dirty="0"/>
              <a:t>名</a:t>
            </a:r>
            <a:r>
              <a:rPr lang="zh-TW" altLang="en-US" sz="2400" dirty="0" smtClean="0"/>
              <a:t>專案→</a:t>
            </a:r>
            <a:r>
              <a:rPr lang="en-US" altLang="zh-TW" sz="2400" dirty="0"/>
              <a:t>C</a:t>
            </a:r>
            <a:r>
              <a:rPr lang="en-US" altLang="zh-TW" sz="2400" dirty="0" smtClean="0"/>
              <a:t>reate </a:t>
            </a:r>
            <a:r>
              <a:rPr lang="en-US" altLang="zh-TW" sz="2400" dirty="0"/>
              <a:t>P</a:t>
            </a:r>
            <a:r>
              <a:rPr lang="en-US" altLang="zh-TW" sz="2400" dirty="0" smtClean="0"/>
              <a:t>roject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6815470" y="3179135"/>
            <a:ext cx="616688" cy="414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1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Import Environment 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85455"/>
            <a:ext cx="8310119" cy="4773465"/>
          </a:xfrm>
        </p:spPr>
        <p:txBody>
          <a:bodyPr/>
          <a:lstStyle/>
          <a:p>
            <a:r>
              <a:rPr lang="en-US" altLang="zh-TW" dirty="0" err="1"/>
              <a:t>Assests</a:t>
            </a:r>
            <a:r>
              <a:rPr lang="en-US" altLang="zh-TW" dirty="0"/>
              <a:t> &gt; Import Packages &gt; Environment 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19" y="2315717"/>
            <a:ext cx="4052412" cy="37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/>
              <a:t>增</a:t>
            </a:r>
            <a:r>
              <a:rPr lang="en-US" altLang="zh-TW" dirty="0" smtClean="0"/>
              <a:t>Terrain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GameObject</a:t>
            </a:r>
            <a:r>
              <a:rPr lang="en-US" altLang="zh-TW" dirty="0" smtClean="0"/>
              <a:t>&gt;3D Object&gt;Terrain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86" y="2470298"/>
            <a:ext cx="53911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67" y="397023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Terrain(1/7)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1428" y="1985114"/>
            <a:ext cx="766233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Terrain Setting</a:t>
            </a:r>
          </a:p>
          <a:p>
            <a:pPr lvl="1">
              <a:lnSpc>
                <a:spcPct val="150000"/>
              </a:lnSpc>
            </a:pPr>
            <a:r>
              <a:rPr lang="zh-TW" altLang="en-US" sz="2000" dirty="0" smtClean="0"/>
              <a:t>預設地形為寬</a:t>
            </a:r>
            <a:r>
              <a:rPr lang="en-US" altLang="zh-TW" sz="2000" dirty="0"/>
              <a:t>500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長</a:t>
            </a:r>
            <a:r>
              <a:rPr lang="en-US" altLang="zh-TW" sz="2000" dirty="0" smtClean="0"/>
              <a:t>500</a:t>
            </a:r>
            <a:r>
              <a:rPr lang="zh-TW" altLang="en-US" sz="2000" dirty="0" smtClean="0"/>
              <a:t> 高</a:t>
            </a:r>
            <a:r>
              <a:rPr lang="en-US" altLang="zh-TW" sz="2000" dirty="0" smtClean="0"/>
              <a:t>600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Draw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Pixel Error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Base Map Distance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Cast Shadows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9227"/>
          <a:stretch/>
        </p:blipFill>
        <p:spPr>
          <a:xfrm>
            <a:off x="6438237" y="797021"/>
            <a:ext cx="2509576" cy="55394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52884" y="978195"/>
            <a:ext cx="297711" cy="244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Terrain(2/7)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69433" y="1810211"/>
            <a:ext cx="7662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dirty="0" smtClean="0"/>
              <a:t>Paint Height</a:t>
            </a:r>
            <a:r>
              <a:rPr lang="zh-TW" altLang="en-US" dirty="0" smtClean="0"/>
              <a:t>升高</a:t>
            </a:r>
            <a:r>
              <a:rPr lang="en-US" altLang="zh-TW" dirty="0" smtClean="0"/>
              <a:t>/</a:t>
            </a:r>
            <a:r>
              <a:rPr lang="zh-TW" altLang="en-US" dirty="0" smtClean="0"/>
              <a:t>降低地形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+mj-ea"/>
                <a:ea typeface="+mj-ea"/>
              </a:rPr>
              <a:t>左鍵升高；左鍵</a:t>
            </a:r>
            <a:r>
              <a:rPr lang="en-US" altLang="zh-TW" dirty="0" smtClean="0">
                <a:latin typeface="+mj-ea"/>
                <a:ea typeface="+mj-ea"/>
              </a:rPr>
              <a:t>+shift</a:t>
            </a:r>
            <a:r>
              <a:rPr lang="zh-TW" altLang="en-US" dirty="0" smtClean="0">
                <a:latin typeface="+mj-ea"/>
                <a:ea typeface="+mj-ea"/>
              </a:rPr>
              <a:t>降低</a:t>
            </a:r>
            <a:endParaRPr lang="en-US" altLang="zh-TW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dirty="0" smtClean="0">
                <a:latin typeface="+mj-ea"/>
                <a:ea typeface="+mj-ea"/>
              </a:rPr>
              <a:t>Brush Size</a:t>
            </a:r>
            <a:r>
              <a:rPr lang="zh-TW" altLang="en-US" sz="2000" dirty="0" smtClean="0">
                <a:latin typeface="+mj-ea"/>
                <a:ea typeface="+mj-ea"/>
              </a:rPr>
              <a:t> 筆</a:t>
            </a:r>
            <a:r>
              <a:rPr lang="zh-TW" altLang="en-US" sz="2000" dirty="0">
                <a:latin typeface="+mj-ea"/>
                <a:ea typeface="+mj-ea"/>
              </a:rPr>
              <a:t>刷</a:t>
            </a:r>
            <a:r>
              <a:rPr lang="zh-TW" altLang="en-US" sz="2000" dirty="0" smtClean="0">
                <a:latin typeface="+mj-ea"/>
                <a:ea typeface="+mj-ea"/>
              </a:rPr>
              <a:t>大小</a:t>
            </a:r>
            <a:endParaRPr lang="en-US" altLang="zh-TW" sz="2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dirty="0" smtClean="0">
                <a:latin typeface="+mj-ea"/>
                <a:ea typeface="+mj-ea"/>
              </a:rPr>
              <a:t>Opacity</a:t>
            </a:r>
            <a:r>
              <a:rPr lang="zh-TW" altLang="en-US" sz="2000" dirty="0" smtClean="0">
                <a:latin typeface="+mj-ea"/>
                <a:ea typeface="+mj-ea"/>
              </a:rPr>
              <a:t>透明度 筆刷效果強度  </a:t>
            </a:r>
            <a:endParaRPr lang="en-US" altLang="zh-TW" sz="2000" dirty="0" smtClean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04" y="2071355"/>
            <a:ext cx="3562350" cy="3829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51674" y="2305271"/>
            <a:ext cx="457200" cy="257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5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lab" id="{71E9D12B-E61E-4EE9-9A94-5F2D92B4397E}" vid="{73F016AB-98D0-48F1-8CE3-9B75DB9F8DE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imslab</Template>
  <TotalTime>2803</TotalTime>
  <Words>936</Words>
  <Application>Microsoft Office PowerPoint</Application>
  <PresentationFormat>寬螢幕</PresentationFormat>
  <Paragraphs>201</Paragraphs>
  <Slides>35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微軟正黑體</vt:lpstr>
      <vt:lpstr>新細明體</vt:lpstr>
      <vt:lpstr>標楷體</vt:lpstr>
      <vt:lpstr>Arial</vt:lpstr>
      <vt:lpstr>Calibri</vt:lpstr>
      <vt:lpstr>Times New Roman</vt:lpstr>
      <vt:lpstr>imslab</vt:lpstr>
      <vt:lpstr>Unity</vt:lpstr>
      <vt:lpstr>關於Unity</vt:lpstr>
      <vt:lpstr>Outline</vt:lpstr>
      <vt:lpstr>作業</vt:lpstr>
      <vt:lpstr>新增專案</vt:lpstr>
      <vt:lpstr>Import Environment </vt:lpstr>
      <vt:lpstr>新增Terrain</vt:lpstr>
      <vt:lpstr>Terrain(1/7)</vt:lpstr>
      <vt:lpstr>Terrain(2/7)</vt:lpstr>
      <vt:lpstr>Terrain(3/7)</vt:lpstr>
      <vt:lpstr>Terrain(4/7)</vt:lpstr>
      <vt:lpstr>Terrain(5/7)</vt:lpstr>
      <vt:lpstr>Terrain(6/7)</vt:lpstr>
      <vt:lpstr>Terrain(7/7)</vt:lpstr>
      <vt:lpstr>Result</vt:lpstr>
      <vt:lpstr>Texture</vt:lpstr>
      <vt:lpstr>Water</vt:lpstr>
      <vt:lpstr>Import Characters</vt:lpstr>
      <vt:lpstr>Characters</vt:lpstr>
      <vt:lpstr>Wind Zone</vt:lpstr>
      <vt:lpstr>SkyBox</vt:lpstr>
      <vt:lpstr>Tree(1/3)</vt:lpstr>
      <vt:lpstr>Tree(2/3)</vt:lpstr>
      <vt:lpstr>Tree(3/3)</vt:lpstr>
      <vt:lpstr>Result</vt:lpstr>
      <vt:lpstr>Import Particles Systems</vt:lpstr>
      <vt:lpstr>Menu(1/2)</vt:lpstr>
      <vt:lpstr>Menu(2/2)</vt:lpstr>
      <vt:lpstr>Result</vt:lpstr>
      <vt:lpstr>切換場景</vt:lpstr>
      <vt:lpstr>Navigation(1/3)</vt:lpstr>
      <vt:lpstr>Navigation(2/3)</vt:lpstr>
      <vt:lpstr>Navigation(3/3)</vt:lpstr>
      <vt:lpstr>Collider</vt:lpstr>
      <vt:lpstr>Timer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151</cp:revision>
  <dcterms:created xsi:type="dcterms:W3CDTF">2018-03-24T01:58:10Z</dcterms:created>
  <dcterms:modified xsi:type="dcterms:W3CDTF">2018-04-30T01:12:11Z</dcterms:modified>
</cp:coreProperties>
</file>