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</p:sldMasterIdLst>
  <p:notesMasterIdLst>
    <p:notesMasterId r:id="rId39"/>
  </p:notesMasterIdLst>
  <p:sldIdLst>
    <p:sldId id="256" r:id="rId8"/>
    <p:sldId id="257" r:id="rId9"/>
    <p:sldId id="270" r:id="rId10"/>
    <p:sldId id="271" r:id="rId11"/>
    <p:sldId id="341" r:id="rId12"/>
    <p:sldId id="272" r:id="rId13"/>
    <p:sldId id="342" r:id="rId14"/>
    <p:sldId id="343" r:id="rId15"/>
    <p:sldId id="344" r:id="rId16"/>
    <p:sldId id="345" r:id="rId17"/>
    <p:sldId id="293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9" r:id="rId31"/>
    <p:sldId id="360" r:id="rId32"/>
    <p:sldId id="361" r:id="rId33"/>
    <p:sldId id="363" r:id="rId34"/>
    <p:sldId id="362" r:id="rId35"/>
    <p:sldId id="364" r:id="rId36"/>
    <p:sldId id="365" r:id="rId37"/>
    <p:sldId id="358" r:id="rId3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8"/>
    <p:restoredTop sz="86385"/>
  </p:normalViewPr>
  <p:slideViewPr>
    <p:cSldViewPr>
      <p:cViewPr>
        <p:scale>
          <a:sx n="105" d="100"/>
          <a:sy n="105" d="100"/>
        </p:scale>
        <p:origin x="288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AAFDC-0115-4127-BB2A-08334A2993C9}" type="datetimeFigureOut">
              <a:rPr lang="zh-TW" altLang="en-US" smtClean="0"/>
              <a:pPr/>
              <a:t>2016/5/15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8B01E-3F24-495C-85D6-5F674A8F2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91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B01E-3F24-495C-85D6-5F674A8F2F5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9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09D3-D54E-7044-92CD-759D5CAAB054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70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F49E-3D51-C748-9FA6-881069D03674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54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D396-A6C2-1B4A-9D9C-57D4DB9A7E27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563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82EE-E7CE-6040-9E8C-13CA0C2529C6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12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4B3F-99D1-1048-A3FD-D6B1845E4ADF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336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41D4-9734-A542-8F8C-70803B6860CD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5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E980-39A3-014A-B893-6B049F9EF8D1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941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951C-D773-EA46-8FF5-73FF08F8D272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92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F75D-1FA1-7742-B22E-C5516547F8E4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950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72F1-8578-6C47-A9E6-A5561A8FF466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550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1004-E7E6-4040-BE46-A5AC2A272E4F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86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F2E77-4CB2-FF41-84BE-049E3C3C7359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60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C022-17CC-594C-8869-D2BC09E2E600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72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7E2A-EE6E-AF49-A00C-C907198E7726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748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B8DE8-C2DC-AA49-AEA1-A8A344CEC26E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464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52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52F1-8DDC-4D46-A627-9AE227DA1E84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00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677C-5B5F-5643-B1D5-2F421FE95E0B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849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9F1B-0792-6E48-AF63-45CF9E23F66C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236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9BFC-2F6F-A849-8D5E-A31922F7A1F5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050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3D8C-7AB0-194C-B5AC-44B2D5894EDD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856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6CB7-7E2D-ED4A-95FA-ACD215E8E4D6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480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CF14-E6E9-2F4A-AF88-213577B8D6B2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24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DC88-665B-3542-A849-0599A1115213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319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E61D2-8B06-4946-9239-7D22AF995CCD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798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F8C5-F1E1-7A41-9497-D69A2AC811B5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812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1283-38A3-6D4B-9EE8-F1DE9588F135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662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2F88-075C-E24F-926A-20D0C6548CA3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512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527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FF949-84A2-8E47-8CE5-CE38C66B9AE7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9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31C0C-89E9-634E-88AA-B33F45D66A6C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032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DD78-1D29-784D-BCD7-957521A2839F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546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658E-3F85-EE4F-B65D-14B8FEC26CBB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853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8D2D-8D46-7B42-8240-417CE76106B9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159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3E20-93DE-1341-87D4-1B1E91109CFB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70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90C2-FF21-A346-B70F-2432F19E2D42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94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96E3-20B8-B84F-A95C-C60A99D9A394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124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7C06D-004B-3846-9371-72959230E7EE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594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3B63-F219-7849-BAE5-69510FC586F1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020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9605-1B22-1E48-A525-CD7B130BBE08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702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A149-7583-BB48-BCB0-0F1DC884D3B6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112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ECDE-5379-CA47-9B4F-A72C45367424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90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88A2-24C3-9744-8858-304D398464DB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EEFDECE-8EF0-4B83-AF66-4D8FF7B3A23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F3E4-84D0-6A48-8C92-3F5435777842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808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DE2E-9CCB-E24B-84DF-EE83B6A89FCB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208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9859-362F-A041-919C-F1B9785680D5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7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6042-AED6-BE44-8EE5-8628D19A3C75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86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CF31-ED96-0540-9051-2414F7B2393C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456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5BFE-2D78-7945-B9DF-30919747E3EA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021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C5EA-FD66-4F4E-B05D-0E712127EF62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4868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E441-7D38-7749-B7A0-2652E10F664A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337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C3A2-E266-894D-BB86-6172BF8B92C7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96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C4B2-21DA-9841-A354-E59323032E50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121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ED6A-36E0-514C-B893-8BEBD16C7BCA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01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B14B-9991-E946-A101-B9E239E924B0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71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9034-478F-6C48-9019-A28EAEADA069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1936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C182-B518-DE4A-975B-521BE1D57EBB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0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D271-76A6-8344-8DCE-23EAA6887781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59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F564-B5CA-674B-B941-712F5F72C71C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99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D9D1-2419-6D40-9F8F-5930C775FD8C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76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A48B-DE02-2640-9789-36C9D30BBFAE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48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93-A197-704B-83E0-78D68F99B600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2549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9AC7-DAFB-D645-8F6E-D93B64B6395B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807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FAA2-8EAB-A34F-AD36-EEBDCC59A303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33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7F98-8A8D-0A43-92DC-2F8819363F9F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94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DBDA-AAD6-9943-A007-3D9B1B2C6FAD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75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25E0-DF0B-E845-BD59-CDAF0F61200B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6172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6C4A-2BAB-4F43-9DBF-3F27D59E1448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5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B626-3042-5E43-8CFE-018FB83202BE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25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8631-568E-174A-A203-DDDBA1F0871D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8816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32C7-319C-4F46-A378-5AB632DC5E1A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128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CC97-E4D7-3B4E-9EBC-AECD039A6775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4166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3417-0BC1-134A-8456-F5BDF246D316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6423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DB44-157C-2148-8996-8E62F15F8023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1351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ECE4-7A57-B540-BA64-1B2D616CC487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5045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511E-119A-F341-9A9C-828C9082763A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7941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27B5-C5A0-4A41-B3A6-4DE212EDC6F8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4BA9-5A3D-7E4C-9518-F4CA3A51D069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407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C828-2E68-BD4F-B318-411E8CA4C9F5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02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2193523" cy="6857999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2D01-5F5A-A644-87D0-5175E33E9AF6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3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9DA9-0A76-2D43-9985-D8FFDC996AA4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0789-2E20-4686-9E84-34B544AA7E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79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133"/>
            <a:ext cx="12193057" cy="685773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547FB-A5C9-8945-9A53-486596E3D640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30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133"/>
            <a:ext cx="12193057" cy="685773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D91F-532A-C947-84BA-37CCD91F69F8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98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133"/>
            <a:ext cx="12193057" cy="685773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3E72-9218-8D4B-9053-11FF989D0F79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FDECE-8EF0-4B83-AF66-4D8FF7B3A23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486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133"/>
            <a:ext cx="12193057" cy="685773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5E653-A610-7343-A6FA-DAB55D076A4D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67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133"/>
            <a:ext cx="12193057" cy="685773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75891-3766-B14D-88ED-671A1977E9FE}" type="datetime1">
              <a:rPr lang="zh-TW" altLang="en-US" smtClean="0"/>
              <a:t>2016/5/15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FDECE-8EF0-4B83-AF66-4D8FF7B3A2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2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47.jpg"/><Relationship Id="rId3" Type="http://schemas.openxmlformats.org/officeDocument/2006/relationships/image" Target="../media/image4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err="1" smtClean="0"/>
              <a:t>OpenCV</a:t>
            </a:r>
            <a:r>
              <a:rPr lang="zh-TW" altLang="en-US" sz="3600" dirty="0" smtClean="0">
                <a:latin typeface="華康粗黑體" panose="020B0709000000000000" pitchFamily="49" charset="-120"/>
                <a:ea typeface="華康粗黑體" panose="020B0709000000000000" pitchFamily="49" charset="-120"/>
              </a:rPr>
              <a:t>程式開發</a:t>
            </a:r>
            <a:r>
              <a:rPr lang="en-US" altLang="zh-TW" sz="3600" dirty="0" smtClean="0">
                <a:latin typeface="華康粗黑體" panose="020B0709000000000000" pitchFamily="49" charset="-120"/>
                <a:ea typeface="華康粗黑體" panose="020B0709000000000000" pitchFamily="49" charset="-120"/>
              </a:rPr>
              <a:t>(</a:t>
            </a:r>
            <a:r>
              <a:rPr lang="en-US" altLang="zh-TW" sz="3600" dirty="0" smtClean="0">
                <a:latin typeface="Times New Roman" panose="02020603050405020304" pitchFamily="18" charset="0"/>
                <a:ea typeface="華康粗黑體" panose="020B0709000000000000" pitchFamily="49" charset="-120"/>
                <a:cs typeface="Times New Roman" panose="02020603050405020304" pitchFamily="18" charset="0"/>
              </a:rPr>
              <a:t>II</a:t>
            </a:r>
            <a:r>
              <a:rPr lang="en-US" altLang="zh-TW" sz="3600" dirty="0" smtClean="0">
                <a:latin typeface="華康粗黑體" panose="020B0709000000000000" pitchFamily="49" charset="-120"/>
                <a:ea typeface="華康粗黑體" panose="020B0709000000000000" pitchFamily="49" charset="-120"/>
              </a:rPr>
              <a:t>)</a:t>
            </a:r>
            <a:endParaRPr lang="zh-TW" altLang="en-US" sz="3600" dirty="0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林道通 教授</a:t>
            </a:r>
            <a:endParaRPr lang="en-US" altLang="zh-TW" dirty="0" smtClean="0"/>
          </a:p>
          <a:p>
            <a:r>
              <a:rPr lang="zh-TW" altLang="en-US" dirty="0" smtClean="0"/>
              <a:t>多媒體技術與應用</a:t>
            </a:r>
            <a:endParaRPr lang="en-US" altLang="zh-TW" dirty="0" smtClean="0"/>
          </a:p>
          <a:p>
            <a:r>
              <a:rPr lang="en-US" altLang="zh-TW" dirty="0"/>
              <a:t>5</a:t>
            </a:r>
            <a:r>
              <a:rPr lang="en-US" altLang="zh-TW" dirty="0" smtClean="0"/>
              <a:t>/16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OpenCV</a:t>
            </a:r>
            <a:r>
              <a:rPr kumimoji="1" lang="zh-TW" altLang="en-US" dirty="0" smtClean="0"/>
              <a:t>影片放大</a:t>
            </a:r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492" y="2041837"/>
            <a:ext cx="2986767" cy="1864093"/>
          </a:xfrm>
          <a:prstGeom prst="rect">
            <a:avLst/>
          </a:prstGeom>
        </p:spPr>
      </p:pic>
      <p:cxnSp>
        <p:nvCxnSpPr>
          <p:cNvPr id="45" name="直線接點 44"/>
          <p:cNvCxnSpPr/>
          <p:nvPr/>
        </p:nvCxnSpPr>
        <p:spPr>
          <a:xfrm>
            <a:off x="1770574" y="2041837"/>
            <a:ext cx="0" cy="1875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2090718" y="2041837"/>
            <a:ext cx="0" cy="1875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1530467" y="2330379"/>
            <a:ext cx="28812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1530467" y="2618920"/>
            <a:ext cx="28812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1530467" y="2907462"/>
            <a:ext cx="28812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1530467" y="3196004"/>
            <a:ext cx="28812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1530467" y="3484545"/>
            <a:ext cx="28812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1530467" y="3773087"/>
            <a:ext cx="28812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>
            <a:off x="2410862" y="2041837"/>
            <a:ext cx="0" cy="1875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2731005" y="2041837"/>
            <a:ext cx="0" cy="1875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>
            <a:off x="3051149" y="2041837"/>
            <a:ext cx="0" cy="1875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>
            <a:off x="3371292" y="2041837"/>
            <a:ext cx="0" cy="1875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3691436" y="2041837"/>
            <a:ext cx="0" cy="1875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4091615" y="2041837"/>
            <a:ext cx="0" cy="1875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橢圓 58"/>
          <p:cNvSpPr/>
          <p:nvPr/>
        </p:nvSpPr>
        <p:spPr>
          <a:xfrm>
            <a:off x="1530467" y="2113972"/>
            <a:ext cx="160072" cy="144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1850610" y="2113972"/>
            <a:ext cx="160072" cy="1442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4670329" y="1690690"/>
            <a:ext cx="5998179" cy="3888432"/>
            <a:chOff x="4816467" y="2502409"/>
            <a:chExt cx="5396539" cy="3881564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6467" y="2502409"/>
              <a:ext cx="5396539" cy="3881564"/>
            </a:xfrm>
            <a:prstGeom prst="rect">
              <a:avLst/>
            </a:prstGeom>
          </p:spPr>
        </p:pic>
        <p:cxnSp>
          <p:nvCxnSpPr>
            <p:cNvPr id="8" name="直線接點 7"/>
            <p:cNvCxnSpPr/>
            <p:nvPr/>
          </p:nvCxnSpPr>
          <p:spPr>
            <a:xfrm>
              <a:off x="5159896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5447928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5735960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6023992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6312024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6600056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6888088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7248128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7608168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7896200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8184232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8472264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8760296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9048328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9336360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9696400" y="2564904"/>
              <a:ext cx="0" cy="3816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4871864" y="2852936"/>
              <a:ext cx="5256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4871864" y="3140968"/>
              <a:ext cx="5256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4871864" y="3429000"/>
              <a:ext cx="5256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4871864" y="3717032"/>
              <a:ext cx="53285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4871864" y="4005064"/>
              <a:ext cx="5256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4871864" y="4293096"/>
              <a:ext cx="53285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4871864" y="4581128"/>
              <a:ext cx="5256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4871864" y="4869160"/>
              <a:ext cx="5256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871864" y="5157192"/>
              <a:ext cx="5256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4871864" y="5445224"/>
              <a:ext cx="53285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4871864" y="5733256"/>
              <a:ext cx="5256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4871864" y="6021288"/>
              <a:ext cx="53285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橢圓 35"/>
            <p:cNvSpPr/>
            <p:nvPr/>
          </p:nvSpPr>
          <p:spPr>
            <a:xfrm>
              <a:off x="4943872" y="263691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橢圓 36"/>
            <p:cNvSpPr/>
            <p:nvPr/>
          </p:nvSpPr>
          <p:spPr>
            <a:xfrm>
              <a:off x="5231904" y="263691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5519936" y="2636912"/>
              <a:ext cx="144016" cy="14401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橢圓 38"/>
            <p:cNvSpPr/>
            <p:nvPr/>
          </p:nvSpPr>
          <p:spPr>
            <a:xfrm>
              <a:off x="5807968" y="2636912"/>
              <a:ext cx="144016" cy="14401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橢圓 39"/>
            <p:cNvSpPr/>
            <p:nvPr/>
          </p:nvSpPr>
          <p:spPr>
            <a:xfrm>
              <a:off x="4943872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5231904" y="292494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橢圓 41"/>
            <p:cNvSpPr/>
            <p:nvPr/>
          </p:nvSpPr>
          <p:spPr>
            <a:xfrm>
              <a:off x="5519936" y="2924944"/>
              <a:ext cx="144016" cy="14401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橢圓 42"/>
            <p:cNvSpPr/>
            <p:nvPr/>
          </p:nvSpPr>
          <p:spPr>
            <a:xfrm>
              <a:off x="5807968" y="2924944"/>
              <a:ext cx="144016" cy="14401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28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OpenCV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影片放大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800" dirty="0" smtClean="0"/>
              <a:t>在</a:t>
            </a:r>
            <a:r>
              <a:rPr kumimoji="1" lang="en-US" altLang="zh-TW" sz="2800" dirty="0" smtClean="0"/>
              <a:t>main</a:t>
            </a:r>
            <a:r>
              <a:rPr kumimoji="1" lang="zh-TW" altLang="en-US" sz="2800" dirty="0" smtClean="0"/>
              <a:t>宣告</a:t>
            </a:r>
            <a:r>
              <a:rPr kumimoji="1" lang="en-US" altLang="zh-TW" sz="2800" dirty="0" err="1" smtClean="0"/>
              <a:t>EnlargeFrame</a:t>
            </a:r>
            <a:r>
              <a:rPr kumimoji="1" lang="zh-TW" altLang="en-US" sz="2800" dirty="0" smtClean="0"/>
              <a:t>，並在</a:t>
            </a:r>
            <a:r>
              <a:rPr kumimoji="1" lang="en-US" altLang="zh-TW" sz="2800" dirty="0" smtClean="0"/>
              <a:t>while</a:t>
            </a:r>
            <a:r>
              <a:rPr kumimoji="1" lang="zh-TW" altLang="en-US" sz="2800" dirty="0" smtClean="0"/>
              <a:t>迴圈內實作影片放大</a:t>
            </a:r>
            <a:endParaRPr kumimoji="1" lang="en-US" altLang="zh-TW" sz="2800" dirty="0" smtClean="0"/>
          </a:p>
          <a:p>
            <a:endParaRPr kumimoji="1"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127774" y="767360"/>
            <a:ext cx="4724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>
                <a:solidFill>
                  <a:srgbClr val="FF0000"/>
                </a:solidFill>
              </a:rPr>
              <a:t>注意：</a:t>
            </a:r>
            <a:endParaRPr kumimoji="1" lang="en-US" altLang="zh-TW" dirty="0" smtClean="0">
              <a:solidFill>
                <a:srgbClr val="FF0000"/>
              </a:solidFill>
            </a:endParaRPr>
          </a:p>
          <a:p>
            <a:r>
              <a:rPr kumimoji="1" lang="en-US" altLang="zh-TW" dirty="0" err="1" smtClean="0">
                <a:solidFill>
                  <a:srgbClr val="FF0000"/>
                </a:solidFill>
              </a:rPr>
              <a:t>EnlargeFrame</a:t>
            </a:r>
            <a:r>
              <a:rPr kumimoji="1" lang="zh-TW" altLang="en-US" dirty="0" smtClean="0">
                <a:solidFill>
                  <a:srgbClr val="FF0000"/>
                </a:solidFill>
              </a:rPr>
              <a:t>為 </a:t>
            </a:r>
            <a:r>
              <a:rPr kumimoji="1" lang="en-US" altLang="zh-TW" dirty="0" err="1" smtClean="0">
                <a:solidFill>
                  <a:srgbClr val="FF0000"/>
                </a:solidFill>
              </a:rPr>
              <a:t>CurrentFrame</a:t>
            </a:r>
            <a:r>
              <a:rPr kumimoji="1" lang="zh-TW" altLang="en-US" dirty="0" smtClean="0">
                <a:solidFill>
                  <a:srgbClr val="FF0000"/>
                </a:solidFill>
              </a:rPr>
              <a:t>的兩倍大小</a:t>
            </a:r>
            <a:endParaRPr kumimoji="1" lang="en-US" altLang="zh-TW" dirty="0" smtClean="0">
              <a:solidFill>
                <a:srgbClr val="FF0000"/>
              </a:solidFill>
            </a:endParaRPr>
          </a:p>
          <a:p>
            <a:r>
              <a:rPr kumimoji="1" lang="zh-TW" altLang="en-US" dirty="0">
                <a:solidFill>
                  <a:srgbClr val="FF0000"/>
                </a:solidFill>
              </a:rPr>
              <a:t>記得結束時要</a:t>
            </a:r>
            <a:r>
              <a:rPr kumimoji="1" lang="en-US" altLang="zh-TW" dirty="0">
                <a:solidFill>
                  <a:srgbClr val="FF0000"/>
                </a:solidFill>
              </a:rPr>
              <a:t>release</a:t>
            </a:r>
            <a:r>
              <a:rPr kumimoji="1" lang="zh-TW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TW" dirty="0" err="1" smtClean="0">
                <a:solidFill>
                  <a:srgbClr val="FF0000"/>
                </a:solidFill>
              </a:rPr>
              <a:t>EnlargeFrame</a:t>
            </a:r>
            <a:endParaRPr kumimoji="1" lang="en-US" altLang="zh-TW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4" y="2492896"/>
            <a:ext cx="11709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OpenCV</a:t>
            </a:r>
            <a:r>
              <a:rPr kumimoji="1" lang="zh-TW" altLang="en-US" dirty="0" smtClean="0"/>
              <a:t>滑鼠事件</a:t>
            </a:r>
            <a:endParaRPr kumimoji="1"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800" dirty="0"/>
              <a:t>宣個一個</a:t>
            </a:r>
            <a:r>
              <a:rPr kumimoji="1" lang="en-US" altLang="zh-TW" sz="2800" dirty="0" err="1"/>
              <a:t>onMouse</a:t>
            </a:r>
            <a:r>
              <a:rPr kumimoji="1" lang="en-US" altLang="zh-TW" sz="2800" dirty="0"/>
              <a:t> function</a:t>
            </a:r>
          </a:p>
          <a:p>
            <a:endParaRPr kumimoji="1" lang="en-US" altLang="zh-TW" sz="2800" dirty="0" smtClean="0"/>
          </a:p>
          <a:p>
            <a:endParaRPr kumimoji="1" lang="en-US" altLang="zh-TW" sz="2800" dirty="0"/>
          </a:p>
          <a:p>
            <a:r>
              <a:rPr kumimoji="1" lang="zh-TW" altLang="en-US" sz="2800" dirty="0"/>
              <a:t>四個參數分別代表</a:t>
            </a:r>
            <a:r>
              <a:rPr kumimoji="1" lang="en-US" altLang="zh-TW" sz="28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sz="2800" dirty="0" smtClean="0"/>
              <a:t>事件</a:t>
            </a:r>
            <a:r>
              <a:rPr kumimoji="1" lang="zh-TW" altLang="en-US" sz="2800" dirty="0"/>
              <a:t>回傳代號</a:t>
            </a:r>
            <a:r>
              <a:rPr kumimoji="1" lang="en-US" altLang="zh-TW" sz="2800" dirty="0"/>
              <a:t>(</a:t>
            </a:r>
            <a:r>
              <a:rPr kumimoji="1" lang="en-US" altLang="zh-TW" sz="2800" dirty="0" err="1"/>
              <a:t>int</a:t>
            </a:r>
            <a:r>
              <a:rPr kumimoji="1" lang="en-US" altLang="zh-TW" sz="2800" dirty="0"/>
              <a:t> </a:t>
            </a:r>
            <a:r>
              <a:rPr kumimoji="1" lang="en-US" altLang="zh-TW" sz="2800" dirty="0" smtClean="0"/>
              <a:t>Event)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zh-TW" altLang="en-US" sz="2800" dirty="0" smtClean="0"/>
              <a:t>座標</a:t>
            </a:r>
            <a:r>
              <a:rPr kumimoji="1" lang="en-US" altLang="zh-TW" sz="2800" dirty="0"/>
              <a:t>(</a:t>
            </a:r>
            <a:r>
              <a:rPr kumimoji="1" lang="en-US" altLang="zh-TW" sz="2800" dirty="0" err="1"/>
              <a:t>int</a:t>
            </a:r>
            <a:r>
              <a:rPr kumimoji="1" lang="en-US" altLang="zh-TW" sz="2800" dirty="0"/>
              <a:t> </a:t>
            </a:r>
            <a:r>
              <a:rPr kumimoji="1" lang="en-US" altLang="zh-TW" sz="2800" dirty="0" err="1"/>
              <a:t>x,int</a:t>
            </a:r>
            <a:r>
              <a:rPr kumimoji="1" lang="en-US" altLang="zh-TW" sz="2800" dirty="0"/>
              <a:t> </a:t>
            </a:r>
            <a:r>
              <a:rPr kumimoji="1" lang="en-US" altLang="zh-TW" sz="2800" dirty="0" smtClean="0"/>
              <a:t>y)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TW" sz="2800" dirty="0" smtClean="0"/>
              <a:t>flags</a:t>
            </a:r>
            <a:r>
              <a:rPr kumimoji="1" lang="zh-TW" altLang="en-US" sz="2800" dirty="0"/>
              <a:t>代號</a:t>
            </a:r>
            <a:r>
              <a:rPr kumimoji="1" lang="en-US" altLang="zh-TW" sz="2800" dirty="0"/>
              <a:t>(</a:t>
            </a:r>
            <a:r>
              <a:rPr kumimoji="1" lang="en-US" altLang="zh-TW" sz="2800" dirty="0" err="1"/>
              <a:t>int</a:t>
            </a:r>
            <a:r>
              <a:rPr kumimoji="1" lang="en-US" altLang="zh-TW" sz="2800" dirty="0"/>
              <a:t> </a:t>
            </a:r>
            <a:r>
              <a:rPr kumimoji="1" lang="en-US" altLang="zh-TW" sz="2800" dirty="0" smtClean="0"/>
              <a:t>flags)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TW" sz="2800" dirty="0" smtClean="0"/>
              <a:t>Mouse</a:t>
            </a:r>
            <a:r>
              <a:rPr kumimoji="1" lang="zh-TW" altLang="en-US" sz="2800" dirty="0"/>
              <a:t>事件的代號名稱</a:t>
            </a:r>
            <a:r>
              <a:rPr kumimoji="1" lang="en-US" altLang="zh-TW" sz="2800" dirty="0"/>
              <a:t>(</a:t>
            </a:r>
            <a:r>
              <a:rPr kumimoji="1" lang="en-US" altLang="zh-TW" sz="2800" dirty="0" err="1"/>
              <a:t>param</a:t>
            </a:r>
            <a:r>
              <a:rPr kumimoji="1" lang="en-US" altLang="zh-TW" sz="2800" dirty="0"/>
              <a:t>)</a:t>
            </a:r>
          </a:p>
          <a:p>
            <a:endParaRPr kumimoji="1" lang="zh-TW" altLang="en-US" sz="2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708920"/>
            <a:ext cx="6299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OpenCV</a:t>
            </a:r>
            <a:r>
              <a:rPr kumimoji="1" lang="zh-TW" altLang="en-US" dirty="0"/>
              <a:t>滑鼠事件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r>
              <a:rPr lang="zh-TW" altLang="en-US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一定要搭配一個</a:t>
            </a:r>
            <a:r>
              <a:rPr lang="en-US" altLang="zh-TW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callback function</a:t>
            </a:r>
            <a:r>
              <a:rPr lang="zh-TW" altLang="en-US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才能回傳指定視窗所發生的滑鼠是件</a:t>
            </a:r>
            <a:r>
              <a:rPr lang="en-US" altLang="zh-TW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3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sz="2800" dirty="0" err="1" smtClean="0"/>
              <a:t>cvSetMouseCallback</a:t>
            </a:r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const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char</a:t>
            </a:r>
            <a:r>
              <a:rPr lang="en-US" altLang="zh-TW" sz="2800" dirty="0"/>
              <a:t>*</a:t>
            </a:r>
            <a:r>
              <a:rPr lang="en-US" altLang="zh-TW" sz="2800" i="1" dirty="0"/>
              <a:t> </a:t>
            </a:r>
            <a:r>
              <a:rPr lang="en-US" altLang="zh-TW" sz="2800" i="1" dirty="0" err="1"/>
              <a:t>windowName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 </a:t>
            </a:r>
            <a:r>
              <a:rPr lang="en-US" altLang="zh-TW" sz="2800" dirty="0" err="1" smtClean="0"/>
              <a:t>CvMouseCallback</a:t>
            </a:r>
            <a:r>
              <a:rPr lang="en-US" altLang="zh-TW" sz="2800" i="1" dirty="0"/>
              <a:t> </a:t>
            </a:r>
            <a:r>
              <a:rPr lang="en-US" altLang="zh-TW" sz="2800" i="1" dirty="0" err="1"/>
              <a:t>onMouse</a:t>
            </a:r>
            <a:r>
              <a:rPr lang="en-US" altLang="zh-TW" sz="2800" dirty="0"/>
              <a:t>, </a:t>
            </a:r>
            <a:r>
              <a:rPr lang="en-US" altLang="zh-TW" sz="2800" dirty="0" smtClean="0"/>
              <a:t>void</a:t>
            </a:r>
            <a:r>
              <a:rPr lang="en-US" altLang="zh-TW" sz="2800" dirty="0"/>
              <a:t>*</a:t>
            </a:r>
            <a:r>
              <a:rPr lang="en-US" altLang="zh-TW" sz="2800" i="1" dirty="0"/>
              <a:t> </a:t>
            </a:r>
            <a:r>
              <a:rPr lang="en-US" altLang="zh-TW" sz="2800" i="1" dirty="0" err="1"/>
              <a:t>param</a:t>
            </a:r>
            <a:r>
              <a:rPr lang="en-US" altLang="zh-TW" sz="2800" i="1" dirty="0"/>
              <a:t>=NULL</a:t>
            </a:r>
            <a:r>
              <a:rPr lang="en-US" altLang="zh-TW" sz="2800" dirty="0" smtClean="0"/>
              <a:t>)</a:t>
            </a:r>
          </a:p>
          <a:p>
            <a:pPr marL="171450" lvl="1">
              <a:spcBef>
                <a:spcPts val="750"/>
              </a:spcBef>
            </a:pPr>
            <a:r>
              <a:rPr lang="en-US" altLang="zh-TW" sz="2800" dirty="0" err="1" smtClean="0"/>
              <a:t>windowName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=</a:t>
            </a:r>
            <a:r>
              <a:rPr lang="zh-TW" altLang="en-US" sz="2800" dirty="0" smtClean="0"/>
              <a:t> 滑鼠事件所監聽的視窗</a:t>
            </a:r>
            <a:endParaRPr lang="en-US" altLang="zh-TW" sz="2800" dirty="0" smtClean="0"/>
          </a:p>
          <a:p>
            <a:pPr marL="171450" lvl="1">
              <a:spcBef>
                <a:spcPts val="750"/>
              </a:spcBef>
            </a:pPr>
            <a:r>
              <a:rPr lang="en-US" altLang="zh-TW" sz="2800" dirty="0" err="1" smtClean="0"/>
              <a:t>onMouse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=</a:t>
            </a:r>
            <a:r>
              <a:rPr lang="zh-TW" altLang="en-US" sz="2800" dirty="0" smtClean="0"/>
              <a:t> 滑鼠事件名稱</a:t>
            </a:r>
            <a:endParaRPr lang="en-US" altLang="zh-TW" sz="2800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780928"/>
            <a:ext cx="85598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OpenCV</a:t>
            </a:r>
            <a:r>
              <a:rPr kumimoji="1" lang="zh-TW" altLang="en-US" dirty="0"/>
              <a:t>滑鼠事件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1">
              <a:spcBef>
                <a:spcPts val="750"/>
              </a:spcBef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Global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宣告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兩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cvPoint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結構</a:t>
            </a:r>
            <a:r>
              <a:rPr lang="fr-FR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Point1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fr-FR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Point2</a:t>
            </a:r>
            <a:r>
              <a:rPr lang="zh-TW" altLang="en-US" sz="2800" dirty="0" smtClean="0"/>
              <a:t>，並</a:t>
            </a:r>
            <a:r>
              <a:rPr lang="zh-TW" altLang="en-US" sz="2800" dirty="0"/>
              <a:t>宣告一</a:t>
            </a:r>
            <a:r>
              <a:rPr lang="zh-TW" altLang="en-US" sz="2800" dirty="0" smtClean="0"/>
              <a:t>個全域變數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Mode</a:t>
            </a:r>
            <a:r>
              <a:rPr lang="zh-TW" altLang="en-US" sz="2800" dirty="0"/>
              <a:t>來控制</a:t>
            </a:r>
            <a:r>
              <a:rPr lang="zh-TW" altLang="en-US" sz="2800" dirty="0" smtClean="0"/>
              <a:t>順序</a:t>
            </a:r>
            <a:endParaRPr lang="fr-FR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898934"/>
            <a:ext cx="93091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OpenCV</a:t>
            </a:r>
            <a:r>
              <a:rPr kumimoji="1" lang="zh-TW" altLang="en-US" dirty="0"/>
              <a:t>滑鼠事件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800" dirty="0" smtClean="0"/>
              <a:t>在</a:t>
            </a:r>
            <a:r>
              <a:rPr kumimoji="1" lang="en-US" altLang="zh-TW" sz="2800" dirty="0" err="1" smtClean="0"/>
              <a:t>onMouse</a:t>
            </a:r>
            <a:r>
              <a:rPr kumimoji="1" lang="en-US" altLang="zh-TW" sz="2800" dirty="0" smtClean="0"/>
              <a:t> </a:t>
            </a:r>
            <a:r>
              <a:rPr kumimoji="1" lang="en-US" altLang="zh-TW" sz="2800" dirty="0" err="1"/>
              <a:t>Funtion</a:t>
            </a:r>
            <a:r>
              <a:rPr kumimoji="1" lang="zh-TW" altLang="en-US" sz="2800" dirty="0"/>
              <a:t>中記錄座標值</a:t>
            </a:r>
            <a:r>
              <a:rPr kumimoji="1" lang="en-US" altLang="zh-TW" sz="2800" dirty="0"/>
              <a:t>(</a:t>
            </a:r>
            <a:r>
              <a:rPr kumimoji="1" lang="zh-TW" altLang="en-US" sz="2800" dirty="0"/>
              <a:t>兩點</a:t>
            </a:r>
            <a:r>
              <a:rPr kumimoji="1" lang="en-US" altLang="zh-TW" sz="2800" dirty="0" smtClean="0"/>
              <a:t>)</a:t>
            </a:r>
            <a:endParaRPr kumimoji="1" lang="en-US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389088"/>
            <a:ext cx="71247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OpenCV</a:t>
            </a:r>
            <a:r>
              <a:rPr kumimoji="1" lang="zh-TW" altLang="en-US" dirty="0"/>
              <a:t>滑鼠事件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event </a:t>
            </a:r>
            <a:r>
              <a:rPr lang="en-US" altLang="zh-TW" sz="2800" dirty="0" smtClean="0"/>
              <a:t>parameter:</a:t>
            </a:r>
            <a:endParaRPr lang="en-US" altLang="zh-TW" sz="2800" b="1" dirty="0"/>
          </a:p>
          <a:p>
            <a:pPr lvl="1"/>
            <a:r>
              <a:rPr lang="en-US" altLang="zh-TW" sz="2400" b="1" dirty="0" smtClean="0"/>
              <a:t>CV_EVENT_MOUSEMOVE</a:t>
            </a:r>
            <a:r>
              <a:rPr lang="en-US" altLang="zh-TW" sz="2400" dirty="0"/>
              <a:t> Mouse </a:t>
            </a:r>
            <a:r>
              <a:rPr lang="en-US" altLang="zh-TW" sz="2400" dirty="0" smtClean="0"/>
              <a:t>movement</a:t>
            </a:r>
          </a:p>
          <a:p>
            <a:pPr lvl="1"/>
            <a:r>
              <a:rPr lang="en-US" altLang="zh-TW" sz="2400" b="1" dirty="0" smtClean="0"/>
              <a:t>CV_EVENT_LBUTTONDOWN</a:t>
            </a:r>
            <a:r>
              <a:rPr lang="en-US" altLang="zh-TW" sz="2400" dirty="0"/>
              <a:t> Left button </a:t>
            </a:r>
            <a:r>
              <a:rPr lang="en-US" altLang="zh-TW" sz="2400" dirty="0" smtClean="0"/>
              <a:t>down</a:t>
            </a:r>
          </a:p>
          <a:p>
            <a:pPr lvl="1"/>
            <a:r>
              <a:rPr lang="en-US" altLang="zh-TW" sz="2400" b="1" dirty="0" smtClean="0"/>
              <a:t>CV_EVENT_RBUTTONDOWN</a:t>
            </a:r>
            <a:r>
              <a:rPr lang="en-US" altLang="zh-TW" sz="2400" dirty="0"/>
              <a:t> Right button </a:t>
            </a:r>
            <a:r>
              <a:rPr lang="en-US" altLang="zh-TW" sz="2400" dirty="0" smtClean="0"/>
              <a:t>down</a:t>
            </a:r>
          </a:p>
          <a:p>
            <a:pPr lvl="1"/>
            <a:r>
              <a:rPr lang="en-US" altLang="zh-TW" sz="2400" b="1" dirty="0" smtClean="0"/>
              <a:t>CV_EVENT_MBUTTONDOWN</a:t>
            </a:r>
            <a:r>
              <a:rPr lang="en-US" altLang="zh-TW" sz="2400" dirty="0"/>
              <a:t> Middle button </a:t>
            </a:r>
            <a:r>
              <a:rPr lang="en-US" altLang="zh-TW" sz="2400" dirty="0" smtClean="0"/>
              <a:t>down</a:t>
            </a:r>
          </a:p>
          <a:p>
            <a:pPr lvl="1"/>
            <a:r>
              <a:rPr lang="en-US" altLang="zh-TW" sz="2400" b="1" dirty="0" smtClean="0"/>
              <a:t>CV_EVENT_LBUTTONUP</a:t>
            </a:r>
            <a:r>
              <a:rPr lang="en-US" altLang="zh-TW" sz="2400" dirty="0"/>
              <a:t> Left button </a:t>
            </a:r>
            <a:r>
              <a:rPr lang="en-US" altLang="zh-TW" sz="2400" dirty="0" smtClean="0"/>
              <a:t>up</a:t>
            </a:r>
          </a:p>
          <a:p>
            <a:pPr lvl="1"/>
            <a:r>
              <a:rPr lang="en-US" altLang="zh-TW" sz="2400" b="1" dirty="0" smtClean="0"/>
              <a:t>CV_EVENT_RBUTTONUP</a:t>
            </a:r>
            <a:r>
              <a:rPr lang="en-US" altLang="zh-TW" sz="2400" dirty="0"/>
              <a:t> Right button </a:t>
            </a:r>
            <a:r>
              <a:rPr lang="en-US" altLang="zh-TW" sz="2400" dirty="0" smtClean="0"/>
              <a:t>up</a:t>
            </a:r>
          </a:p>
          <a:p>
            <a:pPr lvl="1"/>
            <a:r>
              <a:rPr lang="en-US" altLang="zh-TW" sz="2400" b="1" dirty="0" smtClean="0"/>
              <a:t>CV_EVENT_MBUTTONUP</a:t>
            </a:r>
            <a:r>
              <a:rPr lang="en-US" altLang="zh-TW" sz="2400" dirty="0"/>
              <a:t> Middle button </a:t>
            </a:r>
            <a:r>
              <a:rPr lang="en-US" altLang="zh-TW" sz="2400" dirty="0" smtClean="0"/>
              <a:t>up</a:t>
            </a:r>
          </a:p>
          <a:p>
            <a:pPr lvl="1"/>
            <a:r>
              <a:rPr lang="en-US" altLang="zh-TW" sz="2400" b="1" dirty="0" smtClean="0"/>
              <a:t>CV_EVENT_LBUTTONDBLCLK</a:t>
            </a:r>
            <a:r>
              <a:rPr lang="en-US" altLang="zh-TW" sz="2400" dirty="0"/>
              <a:t> Left button double </a:t>
            </a:r>
            <a:r>
              <a:rPr lang="en-US" altLang="zh-TW" sz="2400" dirty="0" smtClean="0"/>
              <a:t>click</a:t>
            </a:r>
          </a:p>
          <a:p>
            <a:pPr lvl="1"/>
            <a:r>
              <a:rPr lang="en-US" altLang="zh-TW" sz="2400" b="1" dirty="0" smtClean="0"/>
              <a:t>CV_EVENT_RBUTTONDBLCLK</a:t>
            </a:r>
            <a:r>
              <a:rPr lang="en-US" altLang="zh-TW" sz="2400" dirty="0"/>
              <a:t> Right button double </a:t>
            </a:r>
            <a:r>
              <a:rPr lang="en-US" altLang="zh-TW" sz="2400" dirty="0" smtClean="0"/>
              <a:t>click</a:t>
            </a:r>
          </a:p>
          <a:p>
            <a:pPr lvl="1"/>
            <a:r>
              <a:rPr lang="en-US" altLang="zh-TW" sz="2400" b="1" dirty="0" smtClean="0"/>
              <a:t>CV_EVENT_MBUTTONDBLCLK</a:t>
            </a:r>
            <a:r>
              <a:rPr lang="en-US" altLang="zh-TW" sz="2400" dirty="0"/>
              <a:t> Middle button double click</a:t>
            </a:r>
            <a:endParaRPr lang="en-US" altLang="zh-TW" sz="45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3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OpenCV</a:t>
            </a:r>
            <a:r>
              <a:rPr kumimoji="1" lang="zh-TW" altLang="en-US" dirty="0"/>
              <a:t>畫框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main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的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while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迴圈中加入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mode==3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的判斷式，使用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cvRectangle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function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畫框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cvRectangle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CvArr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* 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img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 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CvPoint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pt1, 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CvPoint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pt2, 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CvScalar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color, 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thickness=1, 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lineType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=8, </a:t>
            </a:r>
            <a:r>
              <a:rPr lang="en-US" altLang="zh-TW" sz="24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shift=0)</a:t>
            </a:r>
          </a:p>
          <a:p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img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欲畫框的影像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pt1,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pt2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框的左上角與右下角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color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框的顏色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thickness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線的粗細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lineType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線的形式</a:t>
            </a:r>
            <a:endParaRPr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12192000" cy="11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OpenCV</a:t>
            </a:r>
            <a:r>
              <a:rPr kumimoji="1" lang="zh-TW" altLang="en-US" dirty="0" smtClean="0"/>
              <a:t>切割</a:t>
            </a:r>
            <a:r>
              <a:rPr kumimoji="1" lang="en-US" altLang="zh-TW" dirty="0" smtClean="0"/>
              <a:t>ROI</a:t>
            </a:r>
            <a:r>
              <a:rPr kumimoji="1" lang="zh-TW" altLang="en-US" dirty="0" smtClean="0"/>
              <a:t>區域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800" dirty="0" smtClean="0"/>
              <a:t>在</a:t>
            </a:r>
            <a:r>
              <a:rPr kumimoji="1" lang="en-US" altLang="zh-TW" sz="2800" dirty="0" smtClean="0"/>
              <a:t>main</a:t>
            </a:r>
            <a:r>
              <a:rPr kumimoji="1" lang="zh-TW" altLang="en-US" sz="2800" dirty="0" smtClean="0"/>
              <a:t>宣告 </a:t>
            </a:r>
            <a:endParaRPr kumimoji="1" lang="en-US" altLang="zh-TW" sz="2800" dirty="0" smtClean="0"/>
          </a:p>
          <a:p>
            <a:r>
              <a:rPr kumimoji="1" lang="en-US" altLang="zh-TW" sz="2800" dirty="0" err="1" smtClean="0"/>
              <a:t>int</a:t>
            </a:r>
            <a:r>
              <a:rPr kumimoji="1" lang="en-US" altLang="zh-TW" sz="2800" dirty="0" smtClean="0"/>
              <a:t> </a:t>
            </a:r>
            <a:r>
              <a:rPr kumimoji="1" lang="zh-TW" altLang="en-US" sz="2800" dirty="0"/>
              <a:t>變數 </a:t>
            </a:r>
            <a:r>
              <a:rPr kumimoji="1" lang="en-US" altLang="zh-TW" sz="2800" dirty="0" smtClean="0"/>
              <a:t>width,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height</a:t>
            </a:r>
            <a:r>
              <a:rPr kumimoji="1" lang="en-US" altLang="zh-TW" sz="2800" dirty="0"/>
              <a:t>,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err="1" smtClean="0"/>
              <a:t>XMin</a:t>
            </a:r>
            <a:r>
              <a:rPr kumimoji="1" lang="en-US" altLang="zh-TW" sz="2800" dirty="0" smtClean="0"/>
              <a:t>,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err="1" smtClean="0"/>
              <a:t>XMax</a:t>
            </a:r>
            <a:r>
              <a:rPr kumimoji="1" lang="en-US" altLang="zh-TW" sz="2800" dirty="0" smtClean="0"/>
              <a:t>,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err="1" smtClean="0"/>
              <a:t>Ymin</a:t>
            </a:r>
            <a:r>
              <a:rPr kumimoji="1" lang="en-US" altLang="zh-TW" sz="2800" dirty="0" smtClean="0"/>
              <a:t>,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err="1" smtClean="0"/>
              <a:t>YMax</a:t>
            </a:r>
            <a:endParaRPr kumimoji="1" lang="en-US" altLang="zh-TW" sz="2800" dirty="0" smtClean="0"/>
          </a:p>
          <a:p>
            <a:r>
              <a:rPr kumimoji="1" lang="zh-TW" altLang="en-US" sz="2800" dirty="0" smtClean="0"/>
              <a:t>及一</a:t>
            </a:r>
            <a:r>
              <a:rPr kumimoji="1" lang="zh-TW" altLang="en-US" sz="2800" dirty="0"/>
              <a:t>張</a:t>
            </a:r>
            <a:r>
              <a:rPr kumimoji="1" lang="en-US" altLang="zh-TW" sz="2800" dirty="0" err="1"/>
              <a:t>IplImage</a:t>
            </a:r>
            <a:r>
              <a:rPr kumimoji="1" lang="zh-TW" altLang="en-US" sz="2800" dirty="0"/>
              <a:t>來存放切割下的畫面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3429000"/>
            <a:ext cx="74295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OpenCV</a:t>
            </a:r>
            <a:r>
              <a:rPr kumimoji="1" lang="zh-TW" altLang="en-US" dirty="0"/>
              <a:t>切割</a:t>
            </a:r>
            <a:r>
              <a:rPr kumimoji="1" lang="en-US" altLang="zh-TW" dirty="0"/>
              <a:t>ROI</a:t>
            </a:r>
            <a:r>
              <a:rPr kumimoji="1" lang="zh-TW" altLang="en-US" dirty="0"/>
              <a:t>區域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800" dirty="0" smtClean="0"/>
              <a:t>在</a:t>
            </a:r>
            <a:r>
              <a:rPr kumimoji="1" lang="en-US" altLang="zh-TW" sz="2800" dirty="0" smtClean="0"/>
              <a:t>mode==3</a:t>
            </a:r>
            <a:r>
              <a:rPr kumimoji="1" lang="zh-TW" altLang="en-US" sz="2800" dirty="0" smtClean="0"/>
              <a:t>的判斷式中</a:t>
            </a:r>
            <a:endParaRPr kumimoji="1" lang="en-US" altLang="zh-TW" sz="2800" dirty="0" smtClean="0"/>
          </a:p>
          <a:p>
            <a:r>
              <a:rPr kumimoji="1" lang="zh-TW" altLang="en-US" sz="2800" dirty="0" smtClean="0"/>
              <a:t>使用變數</a:t>
            </a:r>
            <a:r>
              <a:rPr kumimoji="1" lang="en-US" altLang="zh-TW" sz="2800" dirty="0" smtClean="0"/>
              <a:t>width,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height</a:t>
            </a:r>
            <a:r>
              <a:rPr kumimoji="1" lang="zh-TW" altLang="en-US" sz="2800" dirty="0" smtClean="0"/>
              <a:t>來</a:t>
            </a:r>
            <a:r>
              <a:rPr kumimoji="1" lang="zh-TW" altLang="en-US" sz="2800" dirty="0"/>
              <a:t>存切割畫面的寬高</a:t>
            </a:r>
            <a:r>
              <a:rPr kumimoji="1" lang="en-US" altLang="zh-TW" sz="2800" dirty="0"/>
              <a:t>(</a:t>
            </a:r>
            <a:r>
              <a:rPr kumimoji="1" lang="zh-TW" altLang="en-US" sz="2800" dirty="0"/>
              <a:t>要記得取絕對值</a:t>
            </a:r>
            <a:r>
              <a:rPr kumimoji="1" lang="en-US" altLang="zh-TW" sz="2800" dirty="0"/>
              <a:t>)</a:t>
            </a:r>
            <a:r>
              <a:rPr kumimoji="1" lang="zh-TW" altLang="en-US" sz="2800" dirty="0"/>
              <a:t>，得到寬高後就可以配置</a:t>
            </a:r>
            <a:r>
              <a:rPr kumimoji="1" lang="en-US" altLang="zh-TW" sz="2800" dirty="0" err="1"/>
              <a:t>IplImage</a:t>
            </a:r>
            <a:r>
              <a:rPr kumimoji="1" lang="zh-TW" altLang="en-US" sz="2800" dirty="0"/>
              <a:t>的</a:t>
            </a:r>
            <a:r>
              <a:rPr kumimoji="1" lang="zh-TW" altLang="en-US" sz="2800" dirty="0" smtClean="0"/>
              <a:t>大小</a:t>
            </a:r>
            <a:endParaRPr kumimoji="1"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3429000"/>
            <a:ext cx="61341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690690"/>
            <a:ext cx="9650288" cy="4572000"/>
          </a:xfrm>
        </p:spPr>
        <p:txBody>
          <a:bodyPr>
            <a:no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顯示一個視窗，顯示圖片在視窗中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# include</a:t>
            </a:r>
            <a:r>
              <a:rPr lang="zh-TW" altLang="en-US" sz="28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altLang="zh-TW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opencv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cv.h</a:t>
            </a:r>
            <a:r>
              <a:rPr lang="en-US" altLang="zh-TW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TW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opencv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TW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highgui.h</a:t>
            </a:r>
            <a:r>
              <a:rPr lang="en-US" altLang="zh-TW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</a:t>
            </a:r>
            <a:r>
              <a:rPr lang="en-US" altLang="zh-TW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TW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stdio.h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</a:t>
            </a:r>
            <a:r>
              <a:rPr lang="en-US" altLang="zh-TW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zh-TW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stdlib.h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宣告一個</a:t>
            </a:r>
            <a:r>
              <a:rPr lang="en-US" altLang="zh-TW" sz="2800" dirty="0" err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CvCapture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型態的變數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:Capture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並宣告成空的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宣告</a:t>
            </a:r>
            <a:r>
              <a:rPr lang="en-US" altLang="zh-TW" sz="28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CvCapture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型態要記得釋放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20040" lvl="1" indent="0">
              <a:buNone/>
            </a:pP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20040" lvl="1" indent="0">
              <a:buNone/>
            </a:pPr>
            <a:endParaRPr lang="en-US" altLang="zh-TW" sz="24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ea typeface="標楷體" pitchFamily="65" charset="-120"/>
                <a:cs typeface="Times New Roman" pitchFamily="18" charset="0"/>
              </a:rPr>
              <a:t>OpenCV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讀取影片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62" y="2996952"/>
            <a:ext cx="2997200" cy="9017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62" y="4495188"/>
            <a:ext cx="2908300" cy="2794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62" y="5456712"/>
            <a:ext cx="30099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OpenCV</a:t>
            </a:r>
            <a:r>
              <a:rPr kumimoji="1" lang="zh-TW" altLang="en-US" dirty="0"/>
              <a:t>切割</a:t>
            </a:r>
            <a:r>
              <a:rPr kumimoji="1" lang="en-US" altLang="zh-TW" dirty="0"/>
              <a:t>ROI</a:t>
            </a:r>
            <a:r>
              <a:rPr kumimoji="1" lang="zh-TW" altLang="en-US" dirty="0"/>
              <a:t>區域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800" dirty="0" smtClean="0"/>
              <a:t>接續上面，判斷</a:t>
            </a:r>
            <a:r>
              <a:rPr kumimoji="1" lang="en-US" altLang="zh-TW" sz="2800" dirty="0"/>
              <a:t>Point1,Point2</a:t>
            </a:r>
            <a:r>
              <a:rPr kumimoji="1" lang="zh-TW" altLang="en-US" sz="2800" dirty="0"/>
              <a:t>在</a:t>
            </a:r>
            <a:r>
              <a:rPr kumimoji="1" lang="en-US" altLang="zh-TW" sz="2800" dirty="0"/>
              <a:t>X</a:t>
            </a:r>
            <a:r>
              <a:rPr kumimoji="1" lang="zh-TW" altLang="en-US" sz="2800" dirty="0"/>
              <a:t>座標及</a:t>
            </a:r>
            <a:r>
              <a:rPr kumimoji="1" lang="en-US" altLang="zh-TW" sz="2800" dirty="0"/>
              <a:t>Y</a:t>
            </a:r>
            <a:r>
              <a:rPr kumimoji="1" lang="zh-TW" altLang="en-US" sz="2800" dirty="0"/>
              <a:t>座標的位置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348880"/>
            <a:ext cx="2971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OpenCV</a:t>
            </a:r>
            <a:r>
              <a:rPr kumimoji="1" lang="zh-TW" altLang="en-US" dirty="0"/>
              <a:t>切割</a:t>
            </a:r>
            <a:r>
              <a:rPr kumimoji="1" lang="en-US" altLang="zh-TW" dirty="0"/>
              <a:t>ROI</a:t>
            </a:r>
            <a:r>
              <a:rPr kumimoji="1" lang="zh-TW" altLang="en-US" dirty="0"/>
              <a:t>區域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800" dirty="0" smtClean="0"/>
              <a:t>接續上面，將</a:t>
            </a:r>
            <a:r>
              <a:rPr kumimoji="1" lang="zh-TW" altLang="en-US" sz="2800" dirty="0"/>
              <a:t>畫面從原本的</a:t>
            </a:r>
            <a:r>
              <a:rPr kumimoji="1" lang="en-US" altLang="zh-TW" sz="2800" dirty="0" err="1"/>
              <a:t>CurrentFrame</a:t>
            </a:r>
            <a:r>
              <a:rPr kumimoji="1" lang="zh-TW" altLang="en-US" sz="2800" dirty="0"/>
              <a:t>中切出來，存放在先前宣告的</a:t>
            </a:r>
            <a:r>
              <a:rPr kumimoji="1" lang="en-US" altLang="zh-TW" sz="2800" dirty="0" err="1"/>
              <a:t>CutFrame</a:t>
            </a:r>
            <a:r>
              <a:rPr kumimoji="1" lang="zh-TW" altLang="en-US" sz="2800" dirty="0" smtClean="0"/>
              <a:t>中，並</a:t>
            </a:r>
            <a:r>
              <a:rPr kumimoji="1" lang="en-US" altLang="zh-TW" sz="2800" dirty="0" smtClean="0"/>
              <a:t>show</a:t>
            </a:r>
            <a:r>
              <a:rPr kumimoji="1" lang="zh-TW" altLang="en-US" sz="2800" dirty="0" smtClean="0"/>
              <a:t>出來</a:t>
            </a:r>
            <a:endParaRPr kumimoji="1"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2924944"/>
            <a:ext cx="108331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OpenCV</a:t>
            </a:r>
            <a:r>
              <a:rPr kumimoji="1" lang="zh-TW" altLang="en-US" dirty="0" smtClean="0"/>
              <a:t>按</a:t>
            </a:r>
            <a:r>
              <a:rPr kumimoji="1" lang="en-US" altLang="zh-TW" dirty="0" smtClean="0"/>
              <a:t>R</a:t>
            </a:r>
            <a:r>
              <a:rPr kumimoji="1" lang="zh-TW" altLang="en-US" dirty="0" smtClean="0"/>
              <a:t>鍵重畫</a:t>
            </a:r>
            <a:r>
              <a:rPr kumimoji="1" lang="en-US" altLang="zh-TW" dirty="0" smtClean="0"/>
              <a:t>ROI</a:t>
            </a:r>
            <a:r>
              <a:rPr kumimoji="1" lang="zh-TW" altLang="en-US" dirty="0" smtClean="0"/>
              <a:t>區域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800" dirty="0" smtClean="0"/>
              <a:t>在</a:t>
            </a:r>
            <a:r>
              <a:rPr kumimoji="1" lang="en-US" altLang="zh-TW" sz="2800" dirty="0" err="1" smtClean="0"/>
              <a:t>KeyIn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=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err="1" smtClean="0"/>
              <a:t>cvWaitKey</a:t>
            </a:r>
            <a:r>
              <a:rPr kumimoji="1" lang="en-US" altLang="zh-TW" sz="2800" dirty="0" smtClean="0"/>
              <a:t>()</a:t>
            </a:r>
            <a:r>
              <a:rPr kumimoji="1" lang="zh-TW" altLang="en-US" sz="2800" dirty="0" smtClean="0"/>
              <a:t>之後，若使用者按下 </a:t>
            </a:r>
            <a:r>
              <a:rPr kumimoji="1" lang="en-US" altLang="zh-TW" sz="2800" dirty="0" smtClean="0"/>
              <a:t>r</a:t>
            </a:r>
            <a:r>
              <a:rPr kumimoji="1" lang="zh-TW" altLang="en-US" sz="2800" dirty="0" smtClean="0"/>
              <a:t> 或是 </a:t>
            </a:r>
            <a:r>
              <a:rPr kumimoji="1" lang="en-US" altLang="zh-TW" sz="2800" dirty="0" smtClean="0"/>
              <a:t>R</a:t>
            </a:r>
            <a:r>
              <a:rPr kumimoji="1" lang="zh-TW" altLang="en-US" sz="2800" dirty="0" smtClean="0"/>
              <a:t>，則</a:t>
            </a:r>
            <a:r>
              <a:rPr lang="zh-TW" altLang="en-US" sz="2800" dirty="0"/>
              <a:t>將</a:t>
            </a:r>
            <a:r>
              <a:rPr lang="en-US" altLang="zh-TW" sz="2800" dirty="0"/>
              <a:t>Mode</a:t>
            </a:r>
            <a:r>
              <a:rPr lang="zh-TW" altLang="en-US" sz="2800" dirty="0"/>
              <a:t>設為</a:t>
            </a:r>
            <a:r>
              <a:rPr lang="en-US" altLang="zh-TW" sz="2800" dirty="0"/>
              <a:t>0</a:t>
            </a:r>
            <a:r>
              <a:rPr lang="zh-TW" altLang="en-US" sz="2800" dirty="0"/>
              <a:t>即可重畫，記得把視窗</a:t>
            </a:r>
            <a:r>
              <a:rPr lang="en-US" altLang="zh-TW" sz="2800" dirty="0" err="1"/>
              <a:t>Destory</a:t>
            </a:r>
            <a:r>
              <a:rPr lang="zh-TW" altLang="en-US" sz="2800" dirty="0"/>
              <a:t>，這樣才不會看到上一張的圖</a:t>
            </a:r>
            <a:endParaRPr kumimoji="1"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207544"/>
            <a:ext cx="54864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 smtClean="0"/>
              <a:t>OpenCV</a:t>
            </a:r>
            <a:r>
              <a:rPr kumimoji="1" lang="zh-TW" altLang="en-US" dirty="0" smtClean="0"/>
              <a:t>按</a:t>
            </a:r>
            <a:r>
              <a:rPr kumimoji="1" lang="en-US" altLang="zh-TW" dirty="0" smtClean="0"/>
              <a:t>S</a:t>
            </a:r>
            <a:r>
              <a:rPr kumimoji="1" lang="zh-TW" altLang="en-US" dirty="0" smtClean="0"/>
              <a:t>鍵儲存</a:t>
            </a:r>
            <a:r>
              <a:rPr kumimoji="1" lang="en-US" altLang="zh-TW" dirty="0" smtClean="0"/>
              <a:t>ROI</a:t>
            </a:r>
            <a:r>
              <a:rPr kumimoji="1" lang="zh-TW" altLang="en-US" dirty="0"/>
              <a:t>區域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800" dirty="0" smtClean="0"/>
              <a:t>先在</a:t>
            </a:r>
            <a:r>
              <a:rPr kumimoji="1" lang="en-US" altLang="zh-TW" sz="2800" dirty="0" smtClean="0"/>
              <a:t>main</a:t>
            </a:r>
            <a:r>
              <a:rPr kumimoji="1" lang="zh-TW" altLang="en-US" sz="2800" dirty="0" smtClean="0"/>
              <a:t>宣告</a:t>
            </a:r>
            <a:r>
              <a:rPr kumimoji="1" lang="en-US" altLang="zh-TW" sz="2800" dirty="0" err="1" smtClean="0"/>
              <a:t>int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counter</a:t>
            </a:r>
            <a:r>
              <a:rPr kumimoji="1" lang="zh-TW" altLang="en-US" sz="2800" dirty="0" smtClean="0"/>
              <a:t>來紀錄儲存張數</a:t>
            </a:r>
            <a:endParaRPr kumimoji="1" lang="en-US" altLang="zh-TW" sz="2800" dirty="0" smtClean="0"/>
          </a:p>
          <a:p>
            <a:r>
              <a:rPr kumimoji="1" lang="zh-TW" altLang="en-US" sz="2800" dirty="0"/>
              <a:t>在</a:t>
            </a:r>
            <a:r>
              <a:rPr kumimoji="1" lang="en-US" altLang="zh-TW" sz="2800" dirty="0" err="1"/>
              <a:t>KeyIn</a:t>
            </a:r>
            <a:r>
              <a:rPr kumimoji="1" lang="zh-TW" altLang="en-US" sz="2800" dirty="0"/>
              <a:t> </a:t>
            </a:r>
            <a:r>
              <a:rPr kumimoji="1" lang="en-US" altLang="zh-TW" sz="2800" dirty="0"/>
              <a:t>=</a:t>
            </a:r>
            <a:r>
              <a:rPr kumimoji="1" lang="zh-TW" altLang="en-US" sz="2800" dirty="0"/>
              <a:t> </a:t>
            </a:r>
            <a:r>
              <a:rPr kumimoji="1" lang="en-US" altLang="zh-TW" sz="2800" dirty="0" err="1"/>
              <a:t>cvWaitKey</a:t>
            </a:r>
            <a:r>
              <a:rPr kumimoji="1" lang="en-US" altLang="zh-TW" sz="2800" dirty="0"/>
              <a:t>()</a:t>
            </a:r>
            <a:r>
              <a:rPr kumimoji="1" lang="zh-TW" altLang="en-US" sz="2800" dirty="0"/>
              <a:t>之後，</a:t>
            </a:r>
            <a:r>
              <a:rPr kumimoji="1" lang="zh-TW" altLang="en-US" sz="2800" dirty="0" smtClean="0"/>
              <a:t>若</a:t>
            </a:r>
            <a:r>
              <a:rPr kumimoji="1" lang="zh-TW" altLang="en-US" sz="2800" dirty="0"/>
              <a:t>使用者按下 </a:t>
            </a:r>
            <a:r>
              <a:rPr kumimoji="1" lang="en-US" altLang="zh-TW" sz="2800" dirty="0" smtClean="0"/>
              <a:t>s</a:t>
            </a:r>
            <a:r>
              <a:rPr kumimoji="1" lang="zh-TW" altLang="en-US" sz="2800" dirty="0" smtClean="0"/>
              <a:t> </a:t>
            </a:r>
            <a:r>
              <a:rPr kumimoji="1" lang="zh-TW" altLang="en-US" sz="2800" dirty="0"/>
              <a:t>或是 </a:t>
            </a:r>
            <a:r>
              <a:rPr kumimoji="1" lang="en-US" altLang="zh-TW" sz="2800" dirty="0" smtClean="0"/>
              <a:t>S</a:t>
            </a:r>
            <a:r>
              <a:rPr kumimoji="1" lang="zh-TW" altLang="en-US" sz="2800" dirty="0" smtClean="0"/>
              <a:t>，使用</a:t>
            </a:r>
            <a:r>
              <a:rPr kumimoji="1" lang="en-US" altLang="zh-TW" sz="2800" dirty="0" err="1" smtClean="0"/>
              <a:t>cvSaveImage</a:t>
            </a:r>
            <a:r>
              <a:rPr kumimoji="1" lang="zh-TW" altLang="en-US" sz="2800" dirty="0" smtClean="0"/>
              <a:t>將</a:t>
            </a:r>
            <a:r>
              <a:rPr kumimoji="1" lang="en-US" altLang="zh-TW" sz="2800" dirty="0" err="1" smtClean="0"/>
              <a:t>CutFrame</a:t>
            </a:r>
            <a:r>
              <a:rPr kumimoji="1" lang="zh-TW" altLang="en-US" sz="2800" dirty="0" smtClean="0"/>
              <a:t>儲存下來</a:t>
            </a:r>
            <a:endParaRPr kumimoji="1" lang="en-US" altLang="zh-TW" sz="2800" dirty="0" smtClean="0"/>
          </a:p>
          <a:p>
            <a:endParaRPr kumimoji="1" lang="en-US" altLang="zh-TW" sz="2800" dirty="0" smtClean="0"/>
          </a:p>
          <a:p>
            <a:endParaRPr kumimoji="1" lang="en-US" altLang="zh-TW" sz="2800" dirty="0" smtClean="0"/>
          </a:p>
          <a:p>
            <a:endParaRPr kumimoji="1" lang="en-US" altLang="zh-TW" sz="2800" dirty="0" smtClean="0"/>
          </a:p>
          <a:p>
            <a:r>
              <a:rPr kumimoji="1" lang="en-US" altLang="zh-TW" sz="2800" dirty="0" err="1"/>
              <a:t>cvSaveImage</a:t>
            </a:r>
            <a:r>
              <a:rPr kumimoji="1" lang="en-US" altLang="zh-TW" sz="2800" dirty="0"/>
              <a:t>(</a:t>
            </a:r>
            <a:r>
              <a:rPr kumimoji="1" lang="en-US" altLang="zh-TW" sz="2800" dirty="0" err="1"/>
              <a:t>const</a:t>
            </a:r>
            <a:r>
              <a:rPr kumimoji="1" lang="en-US" altLang="zh-TW" sz="2800" dirty="0"/>
              <a:t> char* filename, </a:t>
            </a:r>
            <a:r>
              <a:rPr kumimoji="1" lang="en-US" altLang="zh-TW" sz="2800" dirty="0" err="1"/>
              <a:t>const</a:t>
            </a:r>
            <a:r>
              <a:rPr kumimoji="1" lang="en-US" altLang="zh-TW" sz="2800" dirty="0"/>
              <a:t> </a:t>
            </a:r>
            <a:r>
              <a:rPr kumimoji="1" lang="en-US" altLang="zh-TW" sz="2800" dirty="0" err="1"/>
              <a:t>CvArr</a:t>
            </a:r>
            <a:r>
              <a:rPr kumimoji="1" lang="en-US" altLang="zh-TW" sz="2800" dirty="0"/>
              <a:t>* image)</a:t>
            </a:r>
          </a:p>
          <a:p>
            <a:r>
              <a:rPr kumimoji="1" lang="en-US" altLang="zh-TW" sz="2800" dirty="0" smtClean="0"/>
              <a:t>Filename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=</a:t>
            </a:r>
            <a:r>
              <a:rPr kumimoji="1" lang="zh-TW" altLang="en-US" sz="2800" dirty="0" smtClean="0"/>
              <a:t> 儲存檔名</a:t>
            </a:r>
            <a:endParaRPr kumimoji="1" lang="en-US" altLang="zh-TW" sz="2800" dirty="0" smtClean="0"/>
          </a:p>
          <a:p>
            <a:r>
              <a:rPr kumimoji="1" lang="en-US" altLang="zh-TW" sz="2800" dirty="0"/>
              <a:t>i</a:t>
            </a:r>
            <a:r>
              <a:rPr kumimoji="1" lang="en-US" altLang="zh-TW" sz="2800" dirty="0" smtClean="0"/>
              <a:t>mage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=</a:t>
            </a:r>
            <a:r>
              <a:rPr kumimoji="1" lang="zh-TW" altLang="en-US" sz="2800" dirty="0" smtClean="0"/>
              <a:t> 欲儲存的影像</a:t>
            </a:r>
            <a:endParaRPr kumimoji="1" lang="zh-TW" altLang="en-US" sz="28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436144"/>
            <a:ext cx="65278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課堂練習：將</a:t>
            </a:r>
            <a:r>
              <a:rPr kumimoji="1" lang="en-US" altLang="zh-TW" dirty="0" smtClean="0"/>
              <a:t>ROI</a:t>
            </a:r>
            <a:r>
              <a:rPr kumimoji="1" lang="zh-TW" altLang="en-US" dirty="0" smtClean="0"/>
              <a:t>切割區域轉成二值化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2"/>
          <a:stretch/>
        </p:blipFill>
        <p:spPr>
          <a:xfrm>
            <a:off x="1199456" y="2461725"/>
            <a:ext cx="4248472" cy="30791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4" t="9476" r="9994" b="6334"/>
          <a:stretch/>
        </p:blipFill>
        <p:spPr>
          <a:xfrm>
            <a:off x="7104112" y="2636912"/>
            <a:ext cx="2232248" cy="25922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79576" y="2708920"/>
            <a:ext cx="2232248" cy="2669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645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Mosaic</a:t>
            </a:r>
            <a:r>
              <a:rPr kumimoji="1" lang="zh-TW" altLang="en-US" dirty="0" smtClean="0"/>
              <a:t> 馬賽克</a:t>
            </a:r>
            <a:endParaRPr kumimoji="1"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595278"/>
            <a:ext cx="2400300" cy="22987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595278"/>
            <a:ext cx="2400300" cy="2298700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>
            <a:off x="5033578" y="3204568"/>
            <a:ext cx="189051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2610341" y="2595278"/>
            <a:ext cx="0" cy="229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2927648" y="2595278"/>
            <a:ext cx="2837" cy="229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2370234" y="2883819"/>
            <a:ext cx="24029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2407536" y="2667413"/>
            <a:ext cx="160072" cy="144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3010777" y="2691119"/>
            <a:ext cx="160072" cy="1442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接點 28"/>
          <p:cNvCxnSpPr/>
          <p:nvPr/>
        </p:nvCxnSpPr>
        <p:spPr>
          <a:xfrm flipH="1">
            <a:off x="3244507" y="2595278"/>
            <a:ext cx="2837" cy="229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3506946" y="2595278"/>
            <a:ext cx="29275" cy="229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H="1">
            <a:off x="3824253" y="2595278"/>
            <a:ext cx="2837" cy="229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H="1">
            <a:off x="4141112" y="2595278"/>
            <a:ext cx="2837" cy="229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H="1">
            <a:off x="4439816" y="2595278"/>
            <a:ext cx="0" cy="229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V="1">
            <a:off x="2379928" y="3153063"/>
            <a:ext cx="24029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V="1">
            <a:off x="2379927" y="3422306"/>
            <a:ext cx="24029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 flipV="1">
            <a:off x="2389623" y="3710848"/>
            <a:ext cx="24029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 flipV="1">
            <a:off x="2383313" y="3980091"/>
            <a:ext cx="24029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 flipV="1">
            <a:off x="2370233" y="4244271"/>
            <a:ext cx="24029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V="1">
            <a:off x="2370232" y="4473324"/>
            <a:ext cx="24029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 flipV="1">
            <a:off x="2370232" y="4701214"/>
            <a:ext cx="24029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7405829" y="2595278"/>
            <a:ext cx="0" cy="229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 flipH="1">
            <a:off x="7723136" y="2595278"/>
            <a:ext cx="2837" cy="229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 flipV="1">
            <a:off x="7165722" y="2883819"/>
            <a:ext cx="24029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橢圓 51"/>
          <p:cNvSpPr/>
          <p:nvPr/>
        </p:nvSpPr>
        <p:spPr>
          <a:xfrm>
            <a:off x="7232072" y="2667413"/>
            <a:ext cx="160072" cy="144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>
            <a:off x="8106812" y="2691056"/>
            <a:ext cx="160072" cy="1442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4" name="直線接點 53"/>
          <p:cNvCxnSpPr/>
          <p:nvPr/>
        </p:nvCxnSpPr>
        <p:spPr>
          <a:xfrm flipH="1">
            <a:off x="8039995" y="2595278"/>
            <a:ext cx="2837" cy="229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>
            <a:off x="8302434" y="2595278"/>
            <a:ext cx="29275" cy="229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接點 55"/>
          <p:cNvCxnSpPr/>
          <p:nvPr/>
        </p:nvCxnSpPr>
        <p:spPr>
          <a:xfrm flipH="1">
            <a:off x="8619741" y="2595278"/>
            <a:ext cx="2837" cy="229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 flipH="1">
            <a:off x="8936600" y="2595278"/>
            <a:ext cx="2837" cy="229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 flipH="1">
            <a:off x="9235304" y="2595278"/>
            <a:ext cx="0" cy="2298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flipV="1">
            <a:off x="7175416" y="3153063"/>
            <a:ext cx="24029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 flipV="1">
            <a:off x="7175415" y="3422306"/>
            <a:ext cx="24029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 flipV="1">
            <a:off x="7185111" y="3710848"/>
            <a:ext cx="24029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 flipV="1">
            <a:off x="7178801" y="3980091"/>
            <a:ext cx="24029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 flipV="1">
            <a:off x="7165721" y="4244271"/>
            <a:ext cx="24029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 flipV="1">
            <a:off x="7165720" y="4473324"/>
            <a:ext cx="24029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 flipV="1">
            <a:off x="7165720" y="4701214"/>
            <a:ext cx="24029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橢圓 65"/>
          <p:cNvSpPr/>
          <p:nvPr/>
        </p:nvSpPr>
        <p:spPr>
          <a:xfrm>
            <a:off x="7503001" y="2667412"/>
            <a:ext cx="160072" cy="144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7215726" y="2957299"/>
            <a:ext cx="160072" cy="144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/>
          <p:cNvSpPr/>
          <p:nvPr/>
        </p:nvSpPr>
        <p:spPr>
          <a:xfrm>
            <a:off x="7503001" y="2946303"/>
            <a:ext cx="160072" cy="144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7801428" y="2694209"/>
            <a:ext cx="160072" cy="1442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橢圓 69"/>
          <p:cNvSpPr/>
          <p:nvPr/>
        </p:nvSpPr>
        <p:spPr>
          <a:xfrm>
            <a:off x="7801428" y="2951744"/>
            <a:ext cx="160072" cy="1442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8111552" y="2957298"/>
            <a:ext cx="160072" cy="14427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6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52" grpId="0" animBg="1"/>
      <p:bldP spid="53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Mosaic</a:t>
            </a:r>
            <a:r>
              <a:rPr kumimoji="1" lang="zh-TW" altLang="en-US" dirty="0"/>
              <a:t> 馬賽克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800" dirty="0" smtClean="0"/>
              <a:t>在</a:t>
            </a:r>
            <a:r>
              <a:rPr kumimoji="1" lang="en-US" altLang="zh-TW" sz="2800" dirty="0" smtClean="0"/>
              <a:t>main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function</a:t>
            </a:r>
            <a:r>
              <a:rPr kumimoji="1" lang="zh-TW" altLang="en-US" sz="2800" dirty="0" smtClean="0"/>
              <a:t>宣告一個影像 </a:t>
            </a:r>
            <a:r>
              <a:rPr kumimoji="1" lang="en-US" altLang="zh-TW" sz="2800" dirty="0" err="1" smtClean="0"/>
              <a:t>MosaicFrame</a:t>
            </a:r>
            <a:endParaRPr kumimoji="1" lang="en-US" altLang="zh-TW" sz="2800" dirty="0" smtClean="0"/>
          </a:p>
          <a:p>
            <a:r>
              <a:rPr kumimoji="1" lang="zh-TW" altLang="en-US" sz="2800" dirty="0" smtClean="0"/>
              <a:t>兩個變數 </a:t>
            </a:r>
            <a:r>
              <a:rPr kumimoji="1" lang="en-US" altLang="zh-TW" sz="2800" dirty="0" err="1" smtClean="0"/>
              <a:t>MosaicMode</a:t>
            </a:r>
            <a:r>
              <a:rPr kumimoji="1" lang="en-US" altLang="zh-TW" sz="2800" dirty="0" smtClean="0"/>
              <a:t>,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err="1" smtClean="0"/>
              <a:t>MosaicParameters</a:t>
            </a:r>
            <a:endParaRPr kumimoji="1" lang="en-US" altLang="zh-TW" sz="2800" dirty="0" smtClean="0"/>
          </a:p>
          <a:p>
            <a:r>
              <a:rPr kumimoji="1" lang="en-US" altLang="zh-TW" sz="2800" dirty="0" err="1" smtClean="0"/>
              <a:t>MosaicMode</a:t>
            </a:r>
            <a:r>
              <a:rPr kumimoji="1" lang="zh-TW" altLang="en-US" sz="2800" dirty="0" smtClean="0"/>
              <a:t> 記錄是否為馬賽克模式，預設</a:t>
            </a:r>
            <a:r>
              <a:rPr kumimoji="1" lang="en-US" altLang="zh-TW" sz="2800" dirty="0" smtClean="0"/>
              <a:t>0</a:t>
            </a:r>
          </a:p>
          <a:p>
            <a:r>
              <a:rPr kumimoji="1" lang="en-US" altLang="zh-TW" sz="2800" dirty="0" err="1" smtClean="0"/>
              <a:t>MosaicParameters</a:t>
            </a:r>
            <a:r>
              <a:rPr kumimoji="1" lang="zh-TW" altLang="en-US" sz="2800" dirty="0" smtClean="0"/>
              <a:t> 為馬賽克影像</a:t>
            </a:r>
            <a:r>
              <a:rPr kumimoji="1" lang="en-US" altLang="zh-TW" sz="2800" dirty="0" smtClean="0"/>
              <a:t>mask</a:t>
            </a:r>
            <a:r>
              <a:rPr kumimoji="1" lang="zh-TW" altLang="en-US" sz="2800" dirty="0" smtClean="0"/>
              <a:t>大小</a:t>
            </a:r>
            <a:endParaRPr kumimoji="1" lang="en-US" altLang="zh-TW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3861048"/>
            <a:ext cx="60325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按下</a:t>
            </a:r>
            <a:r>
              <a:rPr kumimoji="1" lang="en-US" altLang="zh-TW" dirty="0" smtClean="0"/>
              <a:t>M</a:t>
            </a:r>
            <a:r>
              <a:rPr kumimoji="1" lang="zh-TW" altLang="en-US" dirty="0" smtClean="0"/>
              <a:t>鍵，啟用</a:t>
            </a:r>
            <a:r>
              <a:rPr kumimoji="1" lang="en-US" altLang="zh-TW" dirty="0" smtClean="0"/>
              <a:t>/</a:t>
            </a:r>
            <a:r>
              <a:rPr kumimoji="1" lang="zh-TW" altLang="en-US" dirty="0" smtClean="0"/>
              <a:t>取消 </a:t>
            </a:r>
            <a:r>
              <a:rPr kumimoji="1" lang="en-US" altLang="zh-TW" dirty="0" smtClean="0"/>
              <a:t>Mosaic</a:t>
            </a:r>
            <a:r>
              <a:rPr kumimoji="1" lang="zh-TW" altLang="en-US" dirty="0" smtClean="0"/>
              <a:t> </a:t>
            </a:r>
            <a:r>
              <a:rPr kumimoji="1" lang="zh-TW" altLang="en-US" dirty="0"/>
              <a:t>馬賽克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800" dirty="0"/>
              <a:t>在</a:t>
            </a:r>
            <a:r>
              <a:rPr kumimoji="1" lang="en-US" altLang="zh-TW" sz="2800" dirty="0" err="1"/>
              <a:t>KeyIn</a:t>
            </a:r>
            <a:r>
              <a:rPr kumimoji="1" lang="zh-TW" altLang="en-US" sz="2800" dirty="0"/>
              <a:t> </a:t>
            </a:r>
            <a:r>
              <a:rPr kumimoji="1" lang="en-US" altLang="zh-TW" sz="2800" dirty="0"/>
              <a:t>=</a:t>
            </a:r>
            <a:r>
              <a:rPr kumimoji="1" lang="zh-TW" altLang="en-US" sz="2800" dirty="0"/>
              <a:t> </a:t>
            </a:r>
            <a:r>
              <a:rPr kumimoji="1" lang="en-US" altLang="zh-TW" sz="2800" dirty="0" err="1"/>
              <a:t>cvWaitKey</a:t>
            </a:r>
            <a:r>
              <a:rPr kumimoji="1" lang="en-US" altLang="zh-TW" sz="2800" dirty="0"/>
              <a:t>()</a:t>
            </a:r>
            <a:r>
              <a:rPr kumimoji="1" lang="zh-TW" altLang="en-US" sz="2800" dirty="0"/>
              <a:t>之後</a:t>
            </a:r>
            <a:r>
              <a:rPr kumimoji="1" lang="zh-TW" altLang="en-US" sz="2800" dirty="0" smtClean="0"/>
              <a:t>，當使用者按下</a:t>
            </a:r>
            <a:r>
              <a:rPr kumimoji="1" lang="en-US" altLang="zh-TW" sz="2800" dirty="0" smtClean="0"/>
              <a:t>M</a:t>
            </a:r>
            <a:r>
              <a:rPr kumimoji="1" lang="zh-TW" altLang="en-US" sz="2800" dirty="0" smtClean="0"/>
              <a:t>或</a:t>
            </a:r>
            <a:r>
              <a:rPr kumimoji="1" lang="en-US" altLang="zh-TW" sz="2800" dirty="0" smtClean="0"/>
              <a:t>m</a:t>
            </a:r>
          </a:p>
          <a:p>
            <a:r>
              <a:rPr kumimoji="1" lang="zh-TW" altLang="en-US" sz="2800" dirty="0" smtClean="0"/>
              <a:t>若</a:t>
            </a:r>
            <a:r>
              <a:rPr kumimoji="1" lang="en-US" altLang="zh-TW" sz="2800" dirty="0" err="1" smtClean="0"/>
              <a:t>MosaicMode</a:t>
            </a:r>
            <a:r>
              <a:rPr kumimoji="1" lang="en-US" altLang="zh-TW" sz="2800" dirty="0" smtClean="0"/>
              <a:t>=0</a:t>
            </a:r>
            <a:r>
              <a:rPr kumimoji="1" lang="zh-TW" altLang="en-US" sz="2800" dirty="0" smtClean="0"/>
              <a:t>，則改變</a:t>
            </a:r>
            <a:r>
              <a:rPr kumimoji="1" lang="en-US" altLang="zh-TW" sz="2800" dirty="0" err="1" smtClean="0"/>
              <a:t>MosaicMode</a:t>
            </a:r>
            <a:r>
              <a:rPr kumimoji="1" lang="en-US" altLang="zh-TW" sz="2800" dirty="0" smtClean="0"/>
              <a:t>=1</a:t>
            </a:r>
            <a:r>
              <a:rPr kumimoji="1" lang="zh-TW" altLang="en-US" sz="2800" dirty="0" smtClean="0"/>
              <a:t>，且將</a:t>
            </a:r>
            <a:r>
              <a:rPr kumimoji="1" lang="en-US" altLang="zh-TW" sz="2800" dirty="0" err="1" smtClean="0"/>
              <a:t>CutFrame</a:t>
            </a:r>
            <a:r>
              <a:rPr kumimoji="1" lang="zh-TW" altLang="en-US" sz="2800" dirty="0" smtClean="0"/>
              <a:t>的寬高、深度給予</a:t>
            </a:r>
            <a:r>
              <a:rPr kumimoji="1" lang="en-US" altLang="zh-TW" sz="2800" dirty="0" err="1" smtClean="0"/>
              <a:t>MosaicFrame</a:t>
            </a:r>
            <a:r>
              <a:rPr kumimoji="1" lang="zh-TW" altLang="en-US" sz="2800" dirty="0" smtClean="0"/>
              <a:t>。</a:t>
            </a:r>
            <a:endParaRPr kumimoji="1" lang="en-US" altLang="zh-TW" sz="2800" dirty="0" smtClean="0"/>
          </a:p>
          <a:p>
            <a:r>
              <a:rPr kumimoji="1" lang="zh-TW" altLang="en-US" sz="2800" dirty="0"/>
              <a:t>若</a:t>
            </a:r>
            <a:r>
              <a:rPr kumimoji="1" lang="en-US" altLang="zh-TW" sz="2800" dirty="0" err="1" smtClean="0"/>
              <a:t>MosaicMode</a:t>
            </a:r>
            <a:r>
              <a:rPr kumimoji="1" lang="en-US" altLang="zh-TW" sz="2800" dirty="0" smtClean="0"/>
              <a:t>=1</a:t>
            </a:r>
            <a:r>
              <a:rPr kumimoji="1" lang="zh-TW" altLang="en-US" sz="2800" dirty="0" smtClean="0"/>
              <a:t>，</a:t>
            </a:r>
            <a:r>
              <a:rPr kumimoji="1" lang="zh-TW" altLang="en-US" sz="2800" dirty="0"/>
              <a:t>則改變</a:t>
            </a:r>
            <a:r>
              <a:rPr kumimoji="1" lang="en-US" altLang="zh-TW" sz="2800" dirty="0" err="1" smtClean="0"/>
              <a:t>MosaicMode</a:t>
            </a:r>
            <a:r>
              <a:rPr kumimoji="1" lang="en-US" altLang="zh-TW" sz="2800" dirty="0" smtClean="0"/>
              <a:t>=0</a:t>
            </a:r>
            <a:r>
              <a:rPr kumimoji="1" lang="zh-TW" altLang="en-US" sz="2800" dirty="0" smtClean="0"/>
              <a:t>，且</a:t>
            </a:r>
            <a:r>
              <a:rPr kumimoji="1" lang="en-US" altLang="zh-TW" sz="2800" dirty="0" smtClean="0"/>
              <a:t>release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err="1" smtClean="0"/>
              <a:t>MosaicFrame</a:t>
            </a:r>
            <a:r>
              <a:rPr kumimoji="1" lang="zh-TW" altLang="en-US" sz="2800" dirty="0" smtClean="0"/>
              <a:t>且關閉視窗。</a:t>
            </a:r>
            <a:endParaRPr kumimoji="1"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4077072"/>
            <a:ext cx="93853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Mosaic</a:t>
            </a:r>
            <a:r>
              <a:rPr kumimoji="1" lang="zh-TW" altLang="en-US" dirty="0"/>
              <a:t> 馬賽克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2800" dirty="0" smtClean="0"/>
              <a:t>在</a:t>
            </a:r>
            <a:r>
              <a:rPr kumimoji="1" lang="en-US" altLang="zh-TW" sz="2800" dirty="0" smtClean="0"/>
              <a:t>if</a:t>
            </a:r>
            <a:r>
              <a:rPr kumimoji="1" lang="en-US" altLang="zh-TW" sz="2800" dirty="0"/>
              <a:t>(</a:t>
            </a:r>
            <a:r>
              <a:rPr kumimoji="1" lang="en-US" altLang="zh-TW" sz="2800" dirty="0" smtClean="0"/>
              <a:t>mode==3)</a:t>
            </a:r>
            <a:r>
              <a:rPr kumimoji="1" lang="zh-TW" altLang="en-US" sz="2800" dirty="0" smtClean="0"/>
              <a:t>內，</a:t>
            </a:r>
            <a:r>
              <a:rPr kumimoji="1" lang="en-US" altLang="zh-TW" sz="2800" dirty="0" err="1" smtClean="0"/>
              <a:t>CutFrame</a:t>
            </a:r>
            <a:r>
              <a:rPr kumimoji="1" lang="zh-TW" altLang="en-US" sz="2800" dirty="0" smtClean="0"/>
              <a:t>之後</a:t>
            </a:r>
            <a:endParaRPr kumimoji="1" lang="en-US" altLang="zh-TW" sz="2800" dirty="0" smtClean="0"/>
          </a:p>
          <a:p>
            <a:r>
              <a:rPr kumimoji="1" lang="zh-TW" altLang="en-US" sz="2800" dirty="0" smtClean="0"/>
              <a:t>判斷 </a:t>
            </a:r>
            <a:r>
              <a:rPr kumimoji="1" lang="en-US" altLang="zh-TW" sz="2800" dirty="0" err="1"/>
              <a:t>MosaicMode</a:t>
            </a:r>
            <a:r>
              <a:rPr kumimoji="1" lang="zh-TW" altLang="en-US" sz="2800" dirty="0"/>
              <a:t> </a:t>
            </a:r>
            <a:r>
              <a:rPr kumimoji="1" lang="zh-TW" altLang="en-US" sz="2800" dirty="0" smtClean="0"/>
              <a:t>是</a:t>
            </a:r>
            <a:r>
              <a:rPr kumimoji="1" lang="en-US" altLang="zh-TW" sz="2800" dirty="0" smtClean="0"/>
              <a:t>true</a:t>
            </a:r>
            <a:r>
              <a:rPr kumimoji="1" lang="zh-TW" altLang="en-US" sz="2800" dirty="0" smtClean="0"/>
              <a:t>或是</a:t>
            </a:r>
            <a:r>
              <a:rPr kumimoji="1" lang="en-US" altLang="zh-TW" sz="2800" dirty="0" smtClean="0"/>
              <a:t>false</a:t>
            </a:r>
            <a:r>
              <a:rPr kumimoji="1" lang="zh-TW" altLang="en-US" sz="2800" dirty="0" smtClean="0"/>
              <a:t>，使用</a:t>
            </a:r>
            <a:r>
              <a:rPr kumimoji="1" lang="en-US" altLang="zh-TW" sz="2800" dirty="0" smtClean="0"/>
              <a:t>mask</a:t>
            </a:r>
            <a:r>
              <a:rPr kumimoji="1" lang="zh-TW" altLang="en-US" sz="2800" dirty="0" smtClean="0"/>
              <a:t>由左至右、由上至下給予</a:t>
            </a:r>
            <a:r>
              <a:rPr kumimoji="1" lang="en-US" altLang="zh-TW" sz="2800" dirty="0" err="1" smtClean="0"/>
              <a:t>MosaicFrame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Pixel</a:t>
            </a:r>
            <a:r>
              <a:rPr kumimoji="1" lang="zh-TW" altLang="en-US" sz="2800" dirty="0" smtClean="0"/>
              <a:t>值</a:t>
            </a:r>
            <a:endParaRPr kumimoji="1"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194052"/>
            <a:ext cx="10922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Mosaic</a:t>
            </a:r>
            <a:r>
              <a:rPr kumimoji="1" lang="zh-TW" altLang="en-US" dirty="0"/>
              <a:t> 馬賽克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867814"/>
            <a:ext cx="5801784" cy="435133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852936"/>
            <a:ext cx="2590800" cy="2095500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6548620" y="3360626"/>
            <a:ext cx="1512168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8186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447800"/>
            <a:ext cx="9722296" cy="4572000"/>
          </a:xfrm>
        </p:spPr>
        <p:txBody>
          <a:bodyPr>
            <a:no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宣告一個</a:t>
            </a:r>
            <a:r>
              <a:rPr lang="en-US" altLang="zh-TW" sz="2800" b="1" dirty="0" smtClean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char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陣列來儲存欲讀取之影片之檔名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	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altLang="zh-TW" sz="28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此時，我們要讀取的影片的檔名已經存在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InputFileName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裡了，然後用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cvCreateFileCapture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  function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來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載入影片到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Capture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裡面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華康中黑體" panose="020B0509000000000000" pitchFamily="49" charset="-12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342900" lvl="1" indent="-34290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ts val="580"/>
              </a:spcBef>
              <a:buClr>
                <a:schemeClr val="accent1"/>
              </a:buClr>
            </a:pP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CvCapture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cvCreateFileCapture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char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filename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lvl="1" indent="-342900">
              <a:spcBef>
                <a:spcPts val="580"/>
              </a:spcBef>
              <a:buClr>
                <a:schemeClr val="accent1"/>
              </a:buClr>
            </a:pP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filename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：檔案名稱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ea typeface="標楷體" pitchFamily="65" charset="-120"/>
                <a:cs typeface="Times New Roman" pitchFamily="18" charset="0"/>
              </a:rPr>
              <a:t>OpenCV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讀取影片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84" y="4365104"/>
            <a:ext cx="4381500" cy="3683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84" y="2207776"/>
            <a:ext cx="34290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課堂練習：將框選起來的區域直接做馬賽克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847852"/>
            <a:ext cx="5801784" cy="43513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0" y="2852936"/>
            <a:ext cx="241174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19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HW:</a:t>
            </a:r>
            <a:r>
              <a:rPr kumimoji="1" lang="zh-TW" altLang="en-US" dirty="0" smtClean="0"/>
              <a:t>將</a:t>
            </a:r>
            <a:r>
              <a:rPr kumimoji="1" lang="en-US" altLang="zh-TW" dirty="0" smtClean="0"/>
              <a:t>ROI</a:t>
            </a:r>
            <a:r>
              <a:rPr kumimoji="1" lang="zh-TW" altLang="en-US" dirty="0" smtClean="0"/>
              <a:t>區域縮小</a:t>
            </a:r>
            <a:r>
              <a:rPr kumimoji="1" lang="en-US" altLang="zh-TW" dirty="0"/>
              <a:t>+</a:t>
            </a:r>
            <a:r>
              <a:rPr kumimoji="1" lang="zh-TW" altLang="en-US" dirty="0" smtClean="0"/>
              <a:t>合併</a:t>
            </a:r>
            <a:r>
              <a:rPr kumimoji="1" lang="en-US" altLang="zh-TW" dirty="0" smtClean="0"/>
              <a:t>+</a:t>
            </a:r>
            <a:r>
              <a:rPr kumimoji="1" lang="zh-TW" altLang="en-US" dirty="0" smtClean="0"/>
              <a:t>上下顛倒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grpSp>
        <p:nvGrpSpPr>
          <p:cNvPr id="27" name="群組 26"/>
          <p:cNvGrpSpPr/>
          <p:nvPr/>
        </p:nvGrpSpPr>
        <p:grpSpPr>
          <a:xfrm>
            <a:off x="5905872" y="1690690"/>
            <a:ext cx="5447928" cy="4092920"/>
            <a:chOff x="1080120" y="1784352"/>
            <a:chExt cx="6096000" cy="4572000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20" y="1784352"/>
              <a:ext cx="6096000" cy="4572000"/>
            </a:xfrm>
            <a:prstGeom prst="rect">
              <a:avLst/>
            </a:prstGeom>
          </p:spPr>
        </p:pic>
        <p:grpSp>
          <p:nvGrpSpPr>
            <p:cNvPr id="25" name="群組 24"/>
            <p:cNvGrpSpPr/>
            <p:nvPr/>
          </p:nvGrpSpPr>
          <p:grpSpPr>
            <a:xfrm>
              <a:off x="2711624" y="2852936"/>
              <a:ext cx="2520280" cy="2012415"/>
              <a:chOff x="6719385" y="4152122"/>
              <a:chExt cx="2590430" cy="2095200"/>
            </a:xfrm>
          </p:grpSpPr>
          <p:pic>
            <p:nvPicPr>
              <p:cNvPr id="16" name="圖片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8013116" y="5199722"/>
                <a:ext cx="1295215" cy="1047600"/>
              </a:xfrm>
              <a:prstGeom prst="rect">
                <a:avLst/>
              </a:prstGeom>
            </p:spPr>
          </p:pic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722354" y="5199722"/>
                <a:ext cx="1295215" cy="1047600"/>
              </a:xfrm>
              <a:prstGeom prst="rect">
                <a:avLst/>
              </a:prstGeom>
            </p:spPr>
          </p:pic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719385" y="4152122"/>
                <a:ext cx="1295215" cy="1047600"/>
              </a:xfrm>
              <a:prstGeom prst="rect">
                <a:avLst/>
              </a:prstGeom>
            </p:spPr>
          </p:pic>
          <p:pic>
            <p:nvPicPr>
              <p:cNvPr id="24" name="圖片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8014600" y="4152122"/>
                <a:ext cx="1295215" cy="1047600"/>
              </a:xfrm>
              <a:prstGeom prst="rect">
                <a:avLst/>
              </a:prstGeom>
            </p:spPr>
          </p:pic>
        </p:grpSp>
      </p:grpSp>
      <p:pic>
        <p:nvPicPr>
          <p:cNvPr id="26" name="圖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662925"/>
            <a:ext cx="5462400" cy="40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692796"/>
            <a:ext cx="9722296" cy="4572000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如果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Capture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anose="020B0509000000000000" pitchFamily="49" charset="-120"/>
              </a:rPr>
              <a:t>沒有讀到欲讀取之影片，則印出開影片失敗的文字訊息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例如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找不到圖片、檔名錯誤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ea typeface="標楷體" pitchFamily="65" charset="-120"/>
                <a:cs typeface="Times New Roman" pitchFamily="18" charset="0"/>
              </a:rPr>
              <a:t>OpenCV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讀取影片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48" y="2852936"/>
            <a:ext cx="65786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OpenCV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讀取影片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影片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其實是連續的圖片，所以仍是要用</a:t>
            </a:r>
            <a:r>
              <a:rPr lang="en-US" altLang="zh-TW" sz="2800" dirty="0" err="1" smtClean="0"/>
              <a:t>IplImage</a:t>
            </a:r>
            <a:r>
              <a:rPr lang="zh-TW" altLang="en-US" sz="2800" dirty="0" smtClean="0"/>
              <a:t>來存影片，所以要再宣告一個</a:t>
            </a:r>
            <a:r>
              <a:rPr lang="en-US" altLang="zh-TW" sz="2800" dirty="0" err="1" smtClean="0"/>
              <a:t>IplImage</a:t>
            </a:r>
            <a:r>
              <a:rPr lang="zh-TW" altLang="en-US" sz="2800" dirty="0" smtClean="0"/>
              <a:t>，並宣告成空的</a:t>
            </a:r>
            <a:endParaRPr lang="en-US" altLang="zh-TW" sz="28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800" dirty="0"/>
              <a:t>要新創</a:t>
            </a:r>
            <a:r>
              <a:rPr lang="zh-TW" altLang="en-US" sz="2800" dirty="0" smtClean="0"/>
              <a:t>一個視窗來顯示</a:t>
            </a:r>
            <a:r>
              <a:rPr lang="en-US" altLang="zh-TW" sz="2800" dirty="0" err="1" smtClean="0"/>
              <a:t>CurrentFrame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有創視窗就要記得</a:t>
            </a:r>
            <a:r>
              <a:rPr lang="en-US" altLang="zh-TW" sz="2800" dirty="0" smtClean="0"/>
              <a:t>Destroy</a:t>
            </a:r>
            <a:endParaRPr lang="en-US" altLang="zh-TW" sz="2800" dirty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8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08" y="2996952"/>
            <a:ext cx="7150100" cy="3429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08" y="5242260"/>
            <a:ext cx="2844800" cy="3175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60" y="4574257"/>
            <a:ext cx="29337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ea typeface="標楷體" pitchFamily="65" charset="-120"/>
                <a:cs typeface="Times New Roman" pitchFamily="18" charset="0"/>
              </a:rPr>
              <a:t>OpenCV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讀取影片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1727"/>
          </a:xfrm>
        </p:spPr>
        <p:txBody>
          <a:bodyPr>
            <a:no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使用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while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迴圈透過 </a:t>
            </a:r>
            <a:r>
              <a:rPr lang="en-US" altLang="zh-TW" sz="2400" dirty="0" err="1" smtClean="0"/>
              <a:t>cvQueryFrame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function</a:t>
            </a:r>
            <a:r>
              <a:rPr lang="zh-TW" altLang="en-US" sz="2400" dirty="0" smtClean="0"/>
              <a:t> 將 </a:t>
            </a:r>
            <a:r>
              <a:rPr lang="en-US" altLang="zh-TW" sz="2400" dirty="0" smtClean="0"/>
              <a:t>frame</a:t>
            </a:r>
            <a:r>
              <a:rPr lang="zh-TW" altLang="en-US" sz="2400" dirty="0" smtClean="0"/>
              <a:t>一張一張讀出來。</a:t>
            </a:r>
            <a:endParaRPr lang="en-US" altLang="zh-TW" sz="24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altLang="zh-TW" sz="2400" dirty="0" err="1"/>
              <a:t>IplImage</a:t>
            </a:r>
            <a:r>
              <a:rPr lang="en-US" altLang="zh-TW" sz="2400" dirty="0"/>
              <a:t>* </a:t>
            </a:r>
            <a:r>
              <a:rPr lang="en-US" altLang="zh-TW" sz="2400" dirty="0" err="1"/>
              <a:t>cvQueryFrame</a:t>
            </a:r>
            <a:r>
              <a:rPr lang="en-US" altLang="zh-TW" sz="2400" dirty="0"/>
              <a:t>(</a:t>
            </a:r>
            <a:r>
              <a:rPr lang="en-US" altLang="zh-TW" sz="2400" dirty="0" err="1"/>
              <a:t>CvCapture</a:t>
            </a:r>
            <a:r>
              <a:rPr lang="en-US" altLang="zh-TW" sz="2400" dirty="0"/>
              <a:t>* </a:t>
            </a:r>
            <a:r>
              <a:rPr lang="en-US" altLang="zh-TW" sz="2400" b="1" dirty="0"/>
              <a:t>capture</a:t>
            </a:r>
            <a:r>
              <a:rPr lang="en-US" altLang="zh-TW" sz="2400" dirty="0" smtClean="0"/>
              <a:t>)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400" dirty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4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4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4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4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4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altLang="zh-TW" sz="24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並且使用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cvShowImage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將每張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frame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顯示在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Output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window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上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這樣就可以將影片讀出來</a:t>
            </a:r>
            <a:endParaRPr lang="en-US" altLang="zh-TW" sz="24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757218"/>
            <a:ext cx="116205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標楷體" pitchFamily="65" charset="-120"/>
                <a:cs typeface="Times New Roman" pitchFamily="18" charset="0"/>
              </a:rPr>
              <a:t>OpenCV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影片灰階化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1">
              <a:spcBef>
                <a:spcPts val="750"/>
              </a:spcBef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main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宣告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一個</a:t>
            </a:r>
            <a:r>
              <a:rPr lang="en-US" altLang="zh-TW" sz="28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IplImage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存灰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階圖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71450" lvl="1">
              <a:spcBef>
                <a:spcPts val="750"/>
              </a:spcBef>
            </a:pP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71450" lvl="1">
              <a:spcBef>
                <a:spcPts val="750"/>
              </a:spcBef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71450" lvl="1">
              <a:spcBef>
                <a:spcPts val="750"/>
              </a:spcBef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while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迴圈內給</a:t>
            </a:r>
            <a:r>
              <a:rPr lang="en-US" altLang="zh-TW" sz="28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GrayFrame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跟</a:t>
            </a:r>
            <a:r>
              <a:rPr lang="en-US" altLang="zh-TW" sz="28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CurrentFrame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一樣的長寬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71450" lvl="1">
              <a:spcBef>
                <a:spcPts val="750"/>
              </a:spcBef>
            </a:pP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記得結束前要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release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GrayFrame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2564904"/>
            <a:ext cx="2273300" cy="381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4001294"/>
            <a:ext cx="10998200" cy="381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53" r="57414" b="-657"/>
          <a:stretch/>
        </p:blipFill>
        <p:spPr>
          <a:xfrm>
            <a:off x="1073150" y="5437684"/>
            <a:ext cx="388843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ea typeface="標楷體" pitchFamily="65" charset="-120"/>
                <a:cs typeface="Times New Roman" pitchFamily="18" charset="0"/>
              </a:rPr>
              <a:t>OpenCV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影片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灰階化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在</a:t>
            </a:r>
            <a:r>
              <a:rPr lang="en-US" altLang="zh-TW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while</a:t>
            </a: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迴圈內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cvCreateImage</a:t>
            </a:r>
            <a:r>
              <a:rPr lang="zh-TW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之後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71450" lvl="1">
              <a:spcBef>
                <a:spcPts val="750"/>
              </a:spcBef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</a:t>
            </a:r>
            <a:r>
              <a:rPr lang="en-US" altLang="zh-TW" sz="28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CurrentFrame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一個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pixel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一個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pixel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的讀出來，並一個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pixel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一個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pixel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的寫入欲輸出的</a:t>
            </a:r>
            <a:r>
              <a:rPr lang="en-US" altLang="zh-TW" sz="2800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GrayFrame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</a:t>
            </a:r>
            <a:r>
              <a:rPr lang="zh-TW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7"/>
          <a:stretch/>
        </p:blipFill>
        <p:spPr>
          <a:xfrm>
            <a:off x="838200" y="3409310"/>
            <a:ext cx="913072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標楷體" pitchFamily="65" charset="-120"/>
                <a:cs typeface="Times New Roman" pitchFamily="18" charset="0"/>
              </a:rPr>
              <a:t>課堂練習：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Times New Roman" pitchFamily="18" charset="0"/>
              </a:rPr>
              <a:t>影片二值化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ECE-8EF0-4B83-AF66-4D8FF7B3A234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838200" y="1412776"/>
            <a:ext cx="9357792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設閥值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(threshold)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y&gt;=125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：設為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255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y&lt;125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：設為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9" y="2735271"/>
            <a:ext cx="8480352" cy="30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slab_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Century Gothic"/>
        <a:ea typeface="微軟正黑體"/>
        <a:cs typeface=""/>
      </a:majorFont>
      <a:minorFont>
        <a:latin typeface="Century Gothic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slab_ppt" id="{005BF9DF-8A8B-4EF0-818B-D5F61224CFDE}" vid="{4278672A-59F4-49F7-8D40-9C7996CA4108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Century Gothic"/>
        <a:ea typeface="微軟正黑體"/>
        <a:cs typeface=""/>
      </a:majorFont>
      <a:minorFont>
        <a:latin typeface="Century Gothic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Century Gothic"/>
        <a:ea typeface="微軟正黑體"/>
        <a:cs typeface=""/>
      </a:majorFont>
      <a:minorFont>
        <a:latin typeface="Century Gothic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Century Gothic"/>
        <a:ea typeface="微軟正黑體"/>
        <a:cs typeface=""/>
      </a:majorFont>
      <a:minorFont>
        <a:latin typeface="Century Gothic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2">
      <a:majorFont>
        <a:latin typeface="Century Gothic"/>
        <a:ea typeface="華康中黑體"/>
        <a:cs typeface=""/>
      </a:majorFont>
      <a:minorFont>
        <a:latin typeface="Century Gothic"/>
        <a:ea typeface="華康中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Century Gothic"/>
        <a:ea typeface="微軟正黑體"/>
        <a:cs typeface=""/>
      </a:majorFont>
      <a:minorFont>
        <a:latin typeface="Century Gothic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Century Gothic"/>
        <a:ea typeface="微軟正黑體"/>
        <a:cs typeface=""/>
      </a:majorFont>
      <a:minorFont>
        <a:latin typeface="Century Gothic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imslab_ppt</Template>
  <TotalTime>3327</TotalTime>
  <Words>787</Words>
  <Application>Microsoft Macintosh PowerPoint</Application>
  <PresentationFormat>寬螢幕</PresentationFormat>
  <Paragraphs>177</Paragraphs>
  <Slides>31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31</vt:i4>
      </vt:variant>
    </vt:vector>
  </HeadingPairs>
  <TitlesOfParts>
    <vt:vector size="48" baseType="lpstr">
      <vt:lpstr>Arial</vt:lpstr>
      <vt:lpstr>Calibri</vt:lpstr>
      <vt:lpstr>Century Gothic</vt:lpstr>
      <vt:lpstr>Times New Roman</vt:lpstr>
      <vt:lpstr>Verdana</vt:lpstr>
      <vt:lpstr>華康中黑體</vt:lpstr>
      <vt:lpstr>華康粗黑體</vt:lpstr>
      <vt:lpstr>微軟正黑體</vt:lpstr>
      <vt:lpstr>新細明體</vt:lpstr>
      <vt:lpstr>標楷體</vt:lpstr>
      <vt:lpstr>imslab_ppt</vt:lpstr>
      <vt:lpstr>自訂設計</vt:lpstr>
      <vt:lpstr>1_自訂設計</vt:lpstr>
      <vt:lpstr>2_自訂設計</vt:lpstr>
      <vt:lpstr>3_自訂設計</vt:lpstr>
      <vt:lpstr>4_自訂設計</vt:lpstr>
      <vt:lpstr>5_自訂設計</vt:lpstr>
      <vt:lpstr>OpenCV程式開發(II)</vt:lpstr>
      <vt:lpstr>OpenCV讀取影片</vt:lpstr>
      <vt:lpstr>OpenCV讀取影片</vt:lpstr>
      <vt:lpstr>OpenCV讀取影片</vt:lpstr>
      <vt:lpstr>OpenCV讀取影片</vt:lpstr>
      <vt:lpstr>OpenCV讀取影片</vt:lpstr>
      <vt:lpstr>OpenCV影片灰階化</vt:lpstr>
      <vt:lpstr>OpenCV影片灰階化</vt:lpstr>
      <vt:lpstr>課堂練習：影片二值化</vt:lpstr>
      <vt:lpstr>OpenCV影片放大</vt:lpstr>
      <vt:lpstr>OpenCV影片放大</vt:lpstr>
      <vt:lpstr>OpenCV滑鼠事件</vt:lpstr>
      <vt:lpstr>OpenCV滑鼠事件</vt:lpstr>
      <vt:lpstr>OpenCV滑鼠事件</vt:lpstr>
      <vt:lpstr>OpenCV滑鼠事件</vt:lpstr>
      <vt:lpstr>OpenCV滑鼠事件</vt:lpstr>
      <vt:lpstr>OpenCV畫框</vt:lpstr>
      <vt:lpstr>OpenCV切割ROI區域</vt:lpstr>
      <vt:lpstr>OpenCV切割ROI區域</vt:lpstr>
      <vt:lpstr>OpenCV切割ROI區域</vt:lpstr>
      <vt:lpstr>OpenCV切割ROI區域</vt:lpstr>
      <vt:lpstr>OpenCV按R鍵重畫ROI區域</vt:lpstr>
      <vt:lpstr>OpenCV按S鍵儲存ROI區域</vt:lpstr>
      <vt:lpstr>課堂練習：將ROI切割區域轉成二值化</vt:lpstr>
      <vt:lpstr>Mosaic 馬賽克</vt:lpstr>
      <vt:lpstr>Mosaic 馬賽克</vt:lpstr>
      <vt:lpstr>按下M鍵，啟用/取消 Mosaic 馬賽克</vt:lpstr>
      <vt:lpstr>Mosaic 馬賽克</vt:lpstr>
      <vt:lpstr>Mosaic 馬賽克</vt:lpstr>
      <vt:lpstr>課堂練習：將框選起來的區域直接做馬賽克</vt:lpstr>
      <vt:lpstr>HW:將ROI區域縮小+合併+上下顛倒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OpenCV lesson 1</dc:title>
  <dc:creator>IMSLAB</dc:creator>
  <cp:lastModifiedBy>Microsoft Office 使用者</cp:lastModifiedBy>
  <cp:revision>325</cp:revision>
  <dcterms:created xsi:type="dcterms:W3CDTF">2013-03-18T06:13:48Z</dcterms:created>
  <dcterms:modified xsi:type="dcterms:W3CDTF">2016-05-15T14:10:59Z</dcterms:modified>
</cp:coreProperties>
</file>