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</p:sldMasterIdLst>
  <p:notesMasterIdLst>
    <p:notesMasterId r:id="rId51"/>
  </p:notesMasterIdLst>
  <p:sldIdLst>
    <p:sldId id="256" r:id="rId8"/>
    <p:sldId id="257" r:id="rId9"/>
    <p:sldId id="270" r:id="rId10"/>
    <p:sldId id="271" r:id="rId11"/>
    <p:sldId id="272" r:id="rId12"/>
    <p:sldId id="273" r:id="rId13"/>
    <p:sldId id="276" r:id="rId14"/>
    <p:sldId id="301" r:id="rId15"/>
    <p:sldId id="302" r:id="rId16"/>
    <p:sldId id="284" r:id="rId17"/>
    <p:sldId id="278" r:id="rId18"/>
    <p:sldId id="280" r:id="rId19"/>
    <p:sldId id="286" r:id="rId20"/>
    <p:sldId id="282" r:id="rId21"/>
    <p:sldId id="321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32" r:id="rId30"/>
    <p:sldId id="333" r:id="rId31"/>
    <p:sldId id="334" r:id="rId32"/>
    <p:sldId id="335" r:id="rId33"/>
    <p:sldId id="320" r:id="rId34"/>
    <p:sldId id="316" r:id="rId35"/>
    <p:sldId id="337" r:id="rId36"/>
    <p:sldId id="338" r:id="rId37"/>
    <p:sldId id="340" r:id="rId38"/>
    <p:sldId id="319" r:id="rId39"/>
    <p:sldId id="318" r:id="rId40"/>
    <p:sldId id="341" r:id="rId41"/>
    <p:sldId id="310" r:id="rId42"/>
    <p:sldId id="311" r:id="rId43"/>
    <p:sldId id="312" r:id="rId44"/>
    <p:sldId id="313" r:id="rId45"/>
    <p:sldId id="314" r:id="rId46"/>
    <p:sldId id="293" r:id="rId47"/>
    <p:sldId id="315" r:id="rId48"/>
    <p:sldId id="294" r:id="rId49"/>
    <p:sldId id="298" r:id="rId5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8"/>
    <p:restoredTop sz="94666"/>
  </p:normalViewPr>
  <p:slideViewPr>
    <p:cSldViewPr>
      <p:cViewPr varScale="1">
        <p:scale>
          <a:sx n="115" d="100"/>
          <a:sy n="115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AAFDC-0115-4127-BB2A-08334A2993C9}" type="datetimeFigureOut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8B01E-3F24-495C-85D6-5F674A8F2F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091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B01E-3F24-495C-85D6-5F674A8F2F50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95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B01E-3F24-495C-85D6-5F674A8F2F50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712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B01E-3F24-495C-85D6-5F674A8F2F50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24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B01E-3F24-495C-85D6-5F674A8F2F50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646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B01E-3F24-495C-85D6-5F674A8F2F50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35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B01E-3F24-495C-85D6-5F674A8F2F50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308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B01E-3F24-495C-85D6-5F674A8F2F50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193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B01E-3F24-495C-85D6-5F674A8F2F50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107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B01E-3F24-495C-85D6-5F674A8F2F50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6593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B01E-3F24-495C-85D6-5F674A8F2F50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58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3523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09D3-D54E-7044-92CD-759D5CAAB054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70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3523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F49E-3D51-C748-9FA6-881069D03674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5548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3523" cy="6857999"/>
          </a:xfrm>
          <a:prstGeom prst="rect">
            <a:avLst/>
          </a:prstGeom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D396-A6C2-1B4A-9D9C-57D4DB9A7E27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563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82EE-E7CE-6040-9E8C-13CA0C2529C6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0789-2E20-4686-9E84-34B544AA7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12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4B3F-99D1-1048-A3FD-D6B1845E4ADF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0789-2E20-4686-9E84-34B544AA7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3336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41D4-9734-A542-8F8C-70803B6860CD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0789-2E20-4686-9E84-34B544AA7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5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E980-39A3-014A-B893-6B049F9EF8D1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0789-2E20-4686-9E84-34B544AA7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4941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951C-D773-EA46-8FF5-73FF08F8D272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0789-2E20-4686-9E84-34B544AA7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292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F75D-1FA1-7742-B22E-C5516547F8E4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0789-2E20-4686-9E84-34B544AA7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950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72F1-8578-6C47-A9E6-A5561A8FF466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0789-2E20-4686-9E84-34B544AA7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550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1004-E7E6-4040-BE46-A5AC2A272E4F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0789-2E20-4686-9E84-34B544AA7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86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3523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2E77-4CB2-FF41-84BE-049E3C3C7359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260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C022-17CC-594C-8869-D2BC09E2E600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0789-2E20-4686-9E84-34B544AA7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672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37E2A-EE6E-AF49-A00C-C907198E7726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0789-2E20-4686-9E84-34B544AA7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9748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8DE8-C2DC-AA49-AEA1-A8A344CEC26E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0789-2E20-4686-9E84-34B544AA7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8464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3527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52F1-8DDC-4D46-A627-9AE227DA1E84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00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677C-5B5F-5643-B1D5-2F421FE95E0B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4849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9F1B-0792-6E48-AF63-45CF9E23F66C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236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9BFC-2F6F-A849-8D5E-A31922F7A1F5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050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3D8C-7AB0-194C-B5AC-44B2D5894EDD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4856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6CB7-7E2D-ED4A-95FA-ACD215E8E4D6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480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CF14-E6E9-2F4A-AF88-213577B8D6B2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224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3523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DC88-665B-3542-A849-0599A1115213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319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61D2-8B06-4946-9239-7D22AF995CCD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3798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F8C5-F1E1-7A41-9497-D69A2AC811B5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812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1283-38A3-6D4B-9EE8-F1DE9588F135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8662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2F88-075C-E24F-926A-20D0C6548CA3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512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3527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F949-84A2-8E47-8CE5-CE38C66B9AE7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98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1C0C-89E9-634E-88AA-B33F45D66A6C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032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DD78-1D29-784D-BCD7-957521A2839F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546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658E-3F85-EE4F-B65D-14B8FEC26CBB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9853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8D2D-8D46-7B42-8240-417CE76106B9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159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3E20-93DE-1341-87D4-1B1E91109CFB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70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3523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90C2-FF21-A346-B70F-2432F19E2D42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94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96E3-20B8-B84F-A95C-C60A99D9A394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1243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C06D-004B-3846-9371-72959230E7EE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594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3B63-F219-7849-BAE5-69510FC586F1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30206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9605-1B22-1E48-A525-CD7B130BBE08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67029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A149-7583-BB48-BCB0-0F1DC884D3B6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9112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ECDE-5379-CA47-9B4F-A72C45367424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90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88A2-24C3-9744-8858-304D398464DB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EEFDECE-8EF0-4B83-AF66-4D8FF7B3A23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F3E4-84D0-6A48-8C92-3F5435777842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18081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DE2E-9CCB-E24B-84DF-EE83B6A89FCB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2086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9859-362F-A041-919C-F1B9785680D5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7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3523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6042-AED6-BE44-8EE5-8628D19A3C75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86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CF31-ED96-0540-9051-2414F7B2393C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74561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5BFE-2D78-7945-B9DF-30919747E3EA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50212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C5EA-FD66-4F4E-B05D-0E712127EF62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4868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E441-7D38-7749-B7A0-2652E10F664A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3373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C3A2-E266-894D-BB86-6172BF8B92C7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396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C4B2-21DA-9841-A354-E59323032E50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1215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ED6A-36E0-514C-B893-8BEBD16C7BCA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014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B14B-9991-E946-A101-B9E239E924B0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271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9034-478F-6C48-9019-A28EAEADA069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1936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C182-B518-DE4A-975B-521BE1D57EBB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0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3523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D271-76A6-8344-8DCE-23EAA6887781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359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F564-B5CA-674B-B941-712F5F72C71C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7993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D9D1-2419-6D40-9F8F-5930C775FD8C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876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A48B-DE02-2640-9789-36C9D30BBFAE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248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1A93-A197-704B-83E0-78D68F99B600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2549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9AC7-DAFB-D645-8F6E-D93B64B6395B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8073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FAA2-8EAB-A34F-AD36-EEBDCC59A303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8334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7F98-8A8D-0A43-92DC-2F8819363F9F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946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DBDA-AAD6-9943-A007-3D9B1B2C6FAD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754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25E0-DF0B-E845-BD59-CDAF0F61200B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6172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6C4A-2BAB-4F43-9DBF-3F27D59E1448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5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3523" cy="6857999"/>
          </a:xfrm>
          <a:prstGeom prst="rect">
            <a:avLst/>
          </a:prstGeom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B626-3042-5E43-8CFE-018FB83202BE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25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8631-568E-174A-A203-DDDBA1F0871D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8816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32C7-319C-4F46-A378-5AB632DC5E1A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6128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CC97-E4D7-3B4E-9EBC-AECD039A6775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4166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3417-0BC1-134A-8456-F5BDF246D316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46423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DB44-157C-2148-8996-8E62F15F8023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81351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ECE4-7A57-B540-BA64-1B2D616CC487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5045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511E-119A-F341-9A9C-828C9082763A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57941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27B5-C5A0-4A41-B3A6-4DE212EDC6F8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3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3523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4BA9-5A3D-7E4C-9518-F4CA3A51D069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0407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3523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C828-2E68-BD4F-B318-411E8CA4C9F5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102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3523" cy="6857999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82D01-5F5A-A644-87D0-5175E33E9AF6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3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49DA9-0A76-2D43-9985-D8FFDC996AA4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0789-2E20-4686-9E84-34B544AA7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479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133"/>
            <a:ext cx="12193057" cy="6857737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547FB-A5C9-8945-9A53-486596E3D640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030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133"/>
            <a:ext cx="12193057" cy="6857737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5D91F-532A-C947-84BA-37CCD91F69F8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98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133"/>
            <a:ext cx="12193057" cy="6857737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3E72-9218-8D4B-9053-11FF989D0F79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FDECE-8EF0-4B83-AF66-4D8FF7B3A23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486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133"/>
            <a:ext cx="12193057" cy="6857737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5E653-A610-7343-A6FA-DAB55D076A4D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067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133"/>
            <a:ext cx="12193057" cy="6857737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75891-3766-B14D-88ED-671A1977E9FE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620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err="1" smtClean="0"/>
              <a:t>OpenCV</a:t>
            </a:r>
            <a:r>
              <a:rPr lang="zh-TW" altLang="en-US" sz="3600" dirty="0" smtClean="0">
                <a:latin typeface="華康粗黑體" panose="020B0709000000000000" pitchFamily="49" charset="-120"/>
                <a:ea typeface="華康粗黑體" panose="020B0709000000000000" pitchFamily="49" charset="-120"/>
              </a:rPr>
              <a:t>程式開發</a:t>
            </a:r>
            <a:r>
              <a:rPr lang="en-US" altLang="zh-TW" sz="3600" dirty="0" smtClean="0"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en-US" altLang="zh-TW" sz="3600" dirty="0" smtClean="0">
                <a:latin typeface="Times New Roman" panose="02020603050405020304" pitchFamily="18" charset="0"/>
                <a:ea typeface="華康粗黑體" panose="020B0709000000000000" pitchFamily="49" charset="-120"/>
                <a:cs typeface="Times New Roman" panose="02020603050405020304" pitchFamily="18" charset="0"/>
              </a:rPr>
              <a:t>I</a:t>
            </a:r>
            <a:r>
              <a:rPr lang="en-US" altLang="zh-TW" sz="3600" dirty="0" smtClean="0">
                <a:latin typeface="華康粗黑體" panose="020B0709000000000000" pitchFamily="49" charset="-120"/>
                <a:ea typeface="華康粗黑體" panose="020B0709000000000000" pitchFamily="49" charset="-120"/>
              </a:rPr>
              <a:t>)</a:t>
            </a:r>
            <a:endParaRPr lang="zh-TW" altLang="en-US" sz="3600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林道通 教授</a:t>
            </a:r>
            <a:endParaRPr lang="en-US" altLang="zh-TW" dirty="0" smtClean="0"/>
          </a:p>
          <a:p>
            <a:r>
              <a:rPr lang="zh-TW" altLang="en-US" dirty="0" smtClean="0"/>
              <a:t>多媒體技術與應用</a:t>
            </a:r>
            <a:endParaRPr lang="en-US" altLang="zh-TW" dirty="0" smtClean="0"/>
          </a:p>
          <a:p>
            <a:r>
              <a:rPr lang="en-US" altLang="zh-TW" dirty="0" smtClean="0"/>
              <a:t>3/28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67408" y="1447800"/>
            <a:ext cx="9793088" cy="4572000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兩個視窗：一個顯示原圖，一個顯示灰階圖</a:t>
            </a: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宣告兩個</a:t>
            </a:r>
            <a:r>
              <a:rPr lang="en-US" altLang="zh-TW" sz="2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IplImage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：一個存原圖、一個存灰階圖</a:t>
            </a: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一開始先給</a:t>
            </a:r>
            <a:r>
              <a:rPr lang="en-US" altLang="zh-TW" sz="2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OutImage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跟</a:t>
            </a:r>
            <a:r>
              <a:rPr lang="en-US" altLang="zh-TW" sz="2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InImage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一樣的長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寬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altLang="zh-TW" sz="2000" dirty="0" smtClean="0">
                <a:solidFill>
                  <a:srgbClr val="00863D"/>
                </a:solidFill>
                <a:ea typeface="標楷體" pitchFamily="65" charset="-120"/>
                <a:cs typeface="Times New Roman" pitchFamily="18" charset="0"/>
              </a:rPr>
              <a:t>// </a:t>
            </a:r>
            <a:r>
              <a:rPr lang="zh-TW" altLang="en-US" sz="2000" dirty="0">
                <a:solidFill>
                  <a:srgbClr val="00863D"/>
                </a:solidFill>
                <a:ea typeface="標楷體" pitchFamily="65" charset="-120"/>
                <a:cs typeface="Times New Roman" pitchFamily="18" charset="0"/>
              </a:rPr>
              <a:t>將</a:t>
            </a:r>
            <a:r>
              <a:rPr lang="en-US" altLang="zh-TW" sz="2000" dirty="0" err="1">
                <a:solidFill>
                  <a:srgbClr val="00863D"/>
                </a:solidFill>
                <a:ea typeface="標楷體" pitchFamily="65" charset="-120"/>
                <a:cs typeface="Times New Roman" pitchFamily="18" charset="0"/>
              </a:rPr>
              <a:t>OutImage</a:t>
            </a:r>
            <a:r>
              <a:rPr lang="zh-TW" altLang="en-US" sz="2000" dirty="0">
                <a:solidFill>
                  <a:srgbClr val="00863D"/>
                </a:solidFill>
                <a:ea typeface="標楷體" pitchFamily="65" charset="-120"/>
                <a:cs typeface="Times New Roman" pitchFamily="18" charset="0"/>
              </a:rPr>
              <a:t>影像大小設為</a:t>
            </a:r>
            <a:r>
              <a:rPr lang="en-US" altLang="zh-TW" sz="2000" dirty="0" err="1">
                <a:solidFill>
                  <a:srgbClr val="00863D"/>
                </a:solidFill>
                <a:ea typeface="標楷體" pitchFamily="65" charset="-120"/>
                <a:cs typeface="Times New Roman" pitchFamily="18" charset="0"/>
              </a:rPr>
              <a:t>InImage</a:t>
            </a:r>
            <a:r>
              <a:rPr lang="zh-TW" altLang="en-US" sz="2000" dirty="0">
                <a:solidFill>
                  <a:srgbClr val="00863D"/>
                </a:solidFill>
                <a:ea typeface="標楷體" pitchFamily="65" charset="-120"/>
                <a:cs typeface="Times New Roman" pitchFamily="18" charset="0"/>
              </a:rPr>
              <a:t>，</a:t>
            </a:r>
            <a:r>
              <a:rPr lang="en-US" altLang="zh-TW" sz="2000" dirty="0">
                <a:solidFill>
                  <a:srgbClr val="00863D"/>
                </a:solidFill>
                <a:ea typeface="標楷體" pitchFamily="65" charset="-120"/>
                <a:cs typeface="Times New Roman" pitchFamily="18" charset="0"/>
              </a:rPr>
              <a:t>8</a:t>
            </a:r>
            <a:r>
              <a:rPr lang="zh-TW" altLang="en-US" sz="2000" dirty="0">
                <a:solidFill>
                  <a:srgbClr val="00863D"/>
                </a:solidFill>
                <a:ea typeface="標楷體" pitchFamily="65" charset="-120"/>
                <a:cs typeface="Times New Roman" pitchFamily="18" charset="0"/>
              </a:rPr>
              <a:t>為</a:t>
            </a:r>
            <a:r>
              <a:rPr lang="en-US" altLang="zh-TW" sz="2000" dirty="0">
                <a:solidFill>
                  <a:srgbClr val="00863D"/>
                </a:solidFill>
                <a:ea typeface="標楷體" pitchFamily="65" charset="-120"/>
                <a:cs typeface="Times New Roman" pitchFamily="18" charset="0"/>
              </a:rPr>
              <a:t>8bit</a:t>
            </a:r>
            <a:r>
              <a:rPr lang="zh-TW" altLang="en-US" sz="2000" dirty="0">
                <a:solidFill>
                  <a:srgbClr val="00863D"/>
                </a:solidFill>
                <a:ea typeface="標楷體" pitchFamily="65" charset="-120"/>
                <a:cs typeface="Times New Roman" pitchFamily="18" charset="0"/>
              </a:rPr>
              <a:t>即</a:t>
            </a:r>
            <a:r>
              <a:rPr lang="en-US" altLang="zh-TW" sz="2000" dirty="0">
                <a:solidFill>
                  <a:srgbClr val="00863D"/>
                </a:solidFill>
                <a:ea typeface="標楷體" pitchFamily="65" charset="-120"/>
                <a:cs typeface="Times New Roman" pitchFamily="18" charset="0"/>
              </a:rPr>
              <a:t>256</a:t>
            </a:r>
            <a:r>
              <a:rPr lang="zh-TW" altLang="en-US" sz="2000" dirty="0">
                <a:solidFill>
                  <a:srgbClr val="00863D"/>
                </a:solidFill>
                <a:ea typeface="標楷體" pitchFamily="65" charset="-120"/>
                <a:cs typeface="Times New Roman" pitchFamily="18" charset="0"/>
              </a:rPr>
              <a:t>種顏色，</a:t>
            </a:r>
            <a:r>
              <a:rPr lang="en-US" altLang="zh-TW" sz="2000" dirty="0">
                <a:solidFill>
                  <a:srgbClr val="00863D"/>
                </a:solidFill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000" dirty="0">
                <a:solidFill>
                  <a:srgbClr val="00863D"/>
                </a:solidFill>
                <a:ea typeface="標楷體" pitchFamily="65" charset="-120"/>
                <a:cs typeface="Times New Roman" pitchFamily="18" charset="0"/>
              </a:rPr>
              <a:t>為</a:t>
            </a:r>
            <a:r>
              <a:rPr lang="en-US" altLang="zh-TW" sz="2000" dirty="0">
                <a:solidFill>
                  <a:srgbClr val="00863D"/>
                </a:solidFill>
                <a:ea typeface="標楷體" pitchFamily="65" charset="-120"/>
                <a:cs typeface="Times New Roman" pitchFamily="18" charset="0"/>
              </a:rPr>
              <a:t>RGB</a:t>
            </a:r>
            <a:r>
              <a:rPr lang="zh-TW" altLang="en-US" sz="2000" dirty="0">
                <a:solidFill>
                  <a:srgbClr val="00863D"/>
                </a:solidFill>
                <a:ea typeface="標楷體" pitchFamily="65" charset="-120"/>
                <a:cs typeface="Times New Roman" pitchFamily="18" charset="0"/>
              </a:rPr>
              <a:t>三種</a:t>
            </a:r>
            <a:r>
              <a:rPr lang="zh-TW" altLang="en-US" sz="2000" dirty="0" smtClean="0">
                <a:solidFill>
                  <a:srgbClr val="00863D"/>
                </a:solidFill>
                <a:ea typeface="標楷體" pitchFamily="65" charset="-120"/>
                <a:cs typeface="Times New Roman" pitchFamily="18" charset="0"/>
              </a:rPr>
              <a:t>顏色</a:t>
            </a:r>
            <a:endParaRPr lang="en-US" altLang="zh-TW" sz="2000" dirty="0" smtClean="0">
              <a:solidFill>
                <a:srgbClr val="00863D"/>
              </a:solidFill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IplImage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* </a:t>
            </a:r>
            <a:r>
              <a:rPr lang="en-US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cvCreateImage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CvSize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size, </a:t>
            </a:r>
            <a:r>
              <a:rPr lang="en-US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depth, </a:t>
            </a:r>
            <a:r>
              <a:rPr lang="en-US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channels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size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：影像大小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depth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：深度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channels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：通道</a:t>
            </a: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1" r="75659" b="69685"/>
          <a:stretch/>
        </p:blipFill>
        <p:spPr>
          <a:xfrm>
            <a:off x="838200" y="2447020"/>
            <a:ext cx="3678324" cy="32455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88" r="47985" b="32939"/>
          <a:stretch/>
        </p:blipFill>
        <p:spPr>
          <a:xfrm>
            <a:off x="838200" y="3862081"/>
            <a:ext cx="6975904" cy="288032"/>
          </a:xfrm>
          <a:prstGeom prst="rect">
            <a:avLst/>
          </a:prstGeom>
        </p:spPr>
      </p:pic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ea typeface="標楷體" pitchFamily="65" charset="-120"/>
                <a:cs typeface="Times New Roman" pitchFamily="18" charset="0"/>
              </a:rPr>
              <a:t>OpenCV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Times New Roman" pitchFamily="18" charset="0"/>
              </a:rPr>
              <a:t>灰階化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73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447800"/>
            <a:ext cx="9722296" cy="4572000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→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</a:t>
            </a:r>
            <a:r>
              <a:rPr lang="en-US" altLang="zh-TW" sz="2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InImage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中的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pixel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讀出來，存入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</a:t>
            </a: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CvScalar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表示一個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pixel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的值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(R,G,B)</a:t>
            </a: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 ex.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CvScalar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x =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CV_RGB(0, 255, 0); </a:t>
            </a:r>
            <a:r>
              <a:rPr lang="en-US" altLang="zh-TW" sz="2000" dirty="0" smtClean="0">
                <a:solidFill>
                  <a:srgbClr val="00863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//</a:t>
            </a:r>
            <a:r>
              <a:rPr lang="zh-TW" altLang="en-US" sz="2000" dirty="0" smtClean="0">
                <a:solidFill>
                  <a:srgbClr val="00863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指定為綠色</a:t>
            </a:r>
            <a:endParaRPr lang="en-US" altLang="zh-TW" sz="2000" dirty="0" smtClean="0">
              <a:solidFill>
                <a:srgbClr val="00863D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R: Red</a:t>
            </a: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G:Green</a:t>
            </a: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B:Blue</a:t>
            </a:r>
          </a:p>
          <a:p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備註：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x.val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[2]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x.val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[1]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x.val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[0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紅、綠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、藍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ea typeface="華康粗黑體" panose="020B0709000000000000" pitchFamily="49" charset="-120"/>
                <a:cs typeface="Times New Roman" pitchFamily="18" charset="0"/>
              </a:rPr>
              <a:t>OpenCV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Times New Roman" pitchFamily="18" charset="0"/>
              </a:rPr>
              <a:t>灰階化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ea typeface="華康粗黑體" panose="020B0709000000000000" pitchFamily="49" charset="-120"/>
                <a:cs typeface="Times New Roman" pitchFamily="18" charset="0"/>
              </a:rPr>
              <a:t>-cvGet2D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64" r="56624" b="35464"/>
          <a:stretch/>
        </p:blipFill>
        <p:spPr>
          <a:xfrm>
            <a:off x="846002" y="1669540"/>
            <a:ext cx="6514642" cy="44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內容版面配置區 4"/>
          <p:cNvSpPr>
            <a:spLocks noGrp="1"/>
          </p:cNvSpPr>
          <p:nvPr>
            <p:ph idx="1"/>
          </p:nvPr>
        </p:nvSpPr>
        <p:spPr>
          <a:xfrm>
            <a:off x="838200" y="1484784"/>
            <a:ext cx="9829800" cy="4392488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</a:t>
            </a:r>
            <a:r>
              <a:rPr lang="en-US" altLang="zh-TW" sz="20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InImage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一個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pixel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一個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pixel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的讀出來，並一個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pixel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一個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pixel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的寫入欲輸出的</a:t>
            </a:r>
            <a:r>
              <a:rPr lang="en-US" altLang="zh-TW" sz="20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OutImage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</a:t>
            </a:r>
            <a:endParaRPr lang="en-US" altLang="zh-TW" sz="2000" dirty="0">
              <a:solidFill>
                <a:schemeClr val="tx1">
                  <a:lumMod val="85000"/>
                  <a:lumOff val="15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使用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cvSet2D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剛剛讀到的原圖的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之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(R,G,B)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值存到</a:t>
            </a:r>
            <a:r>
              <a:rPr lang="en-US" altLang="zh-TW" sz="2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OutImage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</a:t>
            </a: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000" dirty="0">
              <a:solidFill>
                <a:schemeClr val="tx1">
                  <a:lumMod val="85000"/>
                  <a:lumOff val="15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320040" lvl="1" indent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ea typeface="華康粗黑體" panose="020B0709000000000000" pitchFamily="49" charset="-120"/>
                <a:cs typeface="Times New Roman" pitchFamily="18" charset="0"/>
              </a:rPr>
              <a:t>OpenCV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Times New Roman" pitchFamily="18" charset="0"/>
              </a:rPr>
              <a:t>灰階化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2463800"/>
            <a:ext cx="7429500" cy="43942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703001" y="3311696"/>
            <a:ext cx="3948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 gray= 0.299*R+ 0.587*G + 0.114*B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412776"/>
            <a:ext cx="9357792" cy="4572000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設閥值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(threshold)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125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y&gt;=125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：設為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255</a:t>
            </a:r>
          </a:p>
          <a:p>
            <a:pPr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y&lt;125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：設為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11" name="左大括弧 10"/>
          <p:cNvSpPr/>
          <p:nvPr/>
        </p:nvSpPr>
        <p:spPr>
          <a:xfrm>
            <a:off x="671324" y="1772816"/>
            <a:ext cx="333751" cy="7920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華康粗黑體" panose="020B0709000000000000" pitchFamily="49" charset="-120"/>
                <a:cs typeface="Times New Roman" pitchFamily="18" charset="0"/>
              </a:rPr>
              <a:t>課堂練習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Times New Roman" pitchFamily="18" charset="0"/>
              </a:rPr>
              <a:t>：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華康粗黑體" panose="020B0709000000000000" pitchFamily="49" charset="-120"/>
                <a:cs typeface="Times New Roman" pitchFamily="18" charset="0"/>
              </a:rPr>
              <a:t>圖片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Times New Roman" pitchFamily="18" charset="0"/>
              </a:rPr>
              <a:t>二值化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19" y="2735271"/>
            <a:ext cx="8480352" cy="307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4"/>
          <p:cNvSpPr>
            <a:spLocks noGrp="1"/>
          </p:cNvSpPr>
          <p:nvPr>
            <p:ph idx="1"/>
          </p:nvPr>
        </p:nvSpPr>
        <p:spPr>
          <a:xfrm>
            <a:off x="838200" y="2058668"/>
            <a:ext cx="9722296" cy="3961132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試著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練習將圖片的三個顏色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RGB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分離出來。</a:t>
            </a: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90" y="2631774"/>
            <a:ext cx="6120680" cy="3556302"/>
          </a:xfrm>
          <a:prstGeom prst="rect">
            <a:avLst/>
          </a:prstGeom>
        </p:spPr>
      </p:pic>
      <p:sp>
        <p:nvSpPr>
          <p:cNvPr id="8" name="標題 2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華康粗黑體" panose="020B0709000000000000" pitchFamily="49" charset="-120"/>
                <a:cs typeface="Times New Roman" pitchFamily="18" charset="0"/>
              </a:rPr>
              <a:t>課堂練習：色彩分離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色彩分離提示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cvSet2D(</a:t>
            </a:r>
            <a:r>
              <a:rPr lang="en-US" altLang="zh-TW" sz="2000" b="1" dirty="0" err="1">
                <a:latin typeface="Times New Roman" pitchFamily="18" charset="0"/>
                <a:cs typeface="Times New Roman" pitchFamily="18" charset="0"/>
              </a:rPr>
              <a:t>OutImage</a:t>
            </a:r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TW" altLang="en-US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縱坐標</a:t>
            </a:r>
            <a:r>
              <a:rPr lang="zh-TW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zh-TW" altLang="en-US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橫坐標</a:t>
            </a:r>
            <a:r>
              <a:rPr lang="zh-TW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j, CV_RGB(</a:t>
            </a:r>
            <a:r>
              <a:rPr lang="zh-TW" altLang="en-US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紅</a:t>
            </a:r>
            <a:r>
              <a:rPr lang="en-US" altLang="zh-TW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zh-TW" altLang="en-US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綠</a:t>
            </a:r>
            <a:r>
              <a:rPr lang="en-US" altLang="zh-TW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zh-TW" altLang="en-US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藍</a:t>
            </a:r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);</a:t>
            </a:r>
            <a:endParaRPr lang="en-US" altLang="zh-TW" sz="2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→將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RGB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值存入欲輸出的</a:t>
            </a:r>
            <a:r>
              <a:rPr lang="en-US" altLang="zh-TW" sz="20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OutImage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中的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pixel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" b="85232"/>
          <a:stretch/>
        </p:blipFill>
        <p:spPr>
          <a:xfrm>
            <a:off x="2098646" y="2924944"/>
            <a:ext cx="7994707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Matrix and image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影像可看成一個陣列</a:t>
            </a:r>
            <a:endParaRPr lang="zh-TW" alt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62" y="2852935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855640" y="2425913"/>
            <a:ext cx="1085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12 × 12</a:t>
            </a:r>
            <a:endParaRPr lang="zh-TW" altLang="en-US" sz="2000" dirty="0"/>
          </a:p>
        </p:txBody>
      </p:sp>
      <p:sp>
        <p:nvSpPr>
          <p:cNvPr id="5" name="向右箭號 4"/>
          <p:cNvSpPr/>
          <p:nvPr/>
        </p:nvSpPr>
        <p:spPr>
          <a:xfrm>
            <a:off x="5231904" y="4113075"/>
            <a:ext cx="6480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91" y="4054272"/>
            <a:ext cx="5236056" cy="74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字方塊 28"/>
          <p:cNvSpPr txBox="1"/>
          <p:nvPr/>
        </p:nvSpPr>
        <p:spPr>
          <a:xfrm>
            <a:off x="8298608" y="3519227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1× 144</a:t>
            </a:r>
            <a:endParaRPr lang="zh-TW" altLang="en-US" sz="20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90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Matrix and image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由左往右、由上而下</a:t>
            </a:r>
            <a:endParaRPr lang="zh-TW" alt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2204866"/>
            <a:ext cx="4608512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單箭頭接點 6"/>
          <p:cNvCxnSpPr/>
          <p:nvPr/>
        </p:nvCxnSpPr>
        <p:spPr>
          <a:xfrm>
            <a:off x="3647728" y="2420889"/>
            <a:ext cx="50405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3647728" y="2780929"/>
            <a:ext cx="50405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3647728" y="3068961"/>
            <a:ext cx="50405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65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Matrix and image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座標如何對應陣列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2105930" y="3256182"/>
          <a:ext cx="1857807" cy="1684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9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66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919537" y="2722510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(0,0)</a:t>
            </a:r>
            <a:endParaRPr lang="zh-TW" altLang="en-US" sz="24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4943872" y="3861048"/>
          <a:ext cx="537591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橢圓 8"/>
          <p:cNvSpPr/>
          <p:nvPr/>
        </p:nvSpPr>
        <p:spPr>
          <a:xfrm>
            <a:off x="2351584" y="350100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63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Matrix and image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座標如何對應陣列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2105930" y="3256182"/>
          <a:ext cx="1857807" cy="1684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9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66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橢圓 4"/>
          <p:cNvSpPr/>
          <p:nvPr/>
        </p:nvSpPr>
        <p:spPr>
          <a:xfrm>
            <a:off x="2999656" y="350100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351585" y="2722510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(1,0)</a:t>
            </a:r>
            <a:endParaRPr lang="zh-TW" altLang="en-US" sz="24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4943872" y="3861048"/>
          <a:ext cx="537591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745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340768"/>
            <a:ext cx="9650288" cy="4572000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顯示一個視窗，顯示圖片在視窗中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華康中黑體" panose="020B0509000000000000" pitchFamily="49" charset="-12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# include</a:t>
            </a:r>
            <a:r>
              <a:rPr lang="zh-TW" altLang="en-US" sz="2000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zh-TW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en-US" altLang="zh-TW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opencv</a:t>
            </a:r>
            <a:r>
              <a:rPr lang="en-US" altLang="zh-TW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TW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cv.h</a:t>
            </a:r>
            <a:r>
              <a:rPr lang="en-US" altLang="zh-TW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</a:t>
            </a:r>
            <a:r>
              <a:rPr lang="en-US" altLang="zh-TW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zh-TW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opencv</a:t>
            </a:r>
            <a:r>
              <a:rPr lang="en-US" altLang="zh-TW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TW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highgui.h</a:t>
            </a:r>
            <a:r>
              <a:rPr lang="en-US" altLang="zh-TW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</a:t>
            </a:r>
            <a:r>
              <a:rPr lang="en-US" altLang="zh-TW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zh-TW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stdio.h</a:t>
            </a:r>
            <a:r>
              <a:rPr lang="en-US" altLang="zh-TW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</a:t>
            </a:r>
            <a:r>
              <a:rPr lang="en-US" altLang="zh-TW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zh-TW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stdlib.h</a:t>
            </a:r>
            <a:r>
              <a:rPr lang="en-US" altLang="zh-TW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altLang="zh-TW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宣告一個</a:t>
            </a:r>
            <a:r>
              <a:rPr lang="en-US" altLang="zh-TW" sz="2000" b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IplImage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型態的變數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en-US" altLang="zh-TW" sz="2000" b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InImage</a:t>
            </a:r>
            <a:endParaRPr lang="en-US" altLang="zh-TW" sz="20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</a:t>
            </a:r>
            <a:endParaRPr lang="en-US" altLang="zh-TW" sz="2000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何謂</a:t>
            </a:r>
            <a:r>
              <a:rPr lang="en-US" altLang="zh-TW" sz="2000" b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IplImage</a:t>
            </a: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320040" lvl="1" indent="0">
              <a:buNone/>
            </a:pPr>
            <a:r>
              <a:rPr lang="en-US" altLang="zh-TW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IplImage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表示整張圖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華康中黑體" panose="020B0509000000000000" pitchFamily="49" charset="-120"/>
            </a:endParaRPr>
          </a:p>
          <a:p>
            <a:pPr marL="320040" lvl="1" indent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5" r="83064" b="70383"/>
          <a:stretch/>
        </p:blipFill>
        <p:spPr>
          <a:xfrm>
            <a:off x="1151112" y="5013176"/>
            <a:ext cx="2555268" cy="216024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ea typeface="標楷體" pitchFamily="65" charset="-120"/>
                <a:cs typeface="Times New Roman" pitchFamily="18" charset="0"/>
              </a:rPr>
              <a:t>OpenCV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Times New Roman" pitchFamily="18" charset="0"/>
              </a:rPr>
              <a:t>讀取圖片練習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12" y="2215481"/>
            <a:ext cx="29972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Matrix and image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座標如何對應陣列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2105930" y="3256182"/>
          <a:ext cx="1857807" cy="1684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9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66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999657" y="2722510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(2,0)</a:t>
            </a:r>
            <a:endParaRPr lang="zh-TW" altLang="en-US" sz="24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4943872" y="3861048"/>
          <a:ext cx="537591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橢圓 8"/>
          <p:cNvSpPr/>
          <p:nvPr/>
        </p:nvSpPr>
        <p:spPr>
          <a:xfrm>
            <a:off x="3647728" y="350100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01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Matrix and image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座標如何對應陣列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2105930" y="3256182"/>
          <a:ext cx="1857807" cy="1684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9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66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271464" y="3558208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(0,1)</a:t>
            </a:r>
            <a:endParaRPr lang="zh-TW" altLang="en-US" sz="24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4943872" y="3861048"/>
          <a:ext cx="537591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橢圓 8"/>
          <p:cNvSpPr/>
          <p:nvPr/>
        </p:nvSpPr>
        <p:spPr>
          <a:xfrm>
            <a:off x="2351584" y="407707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094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905000" cy="1325563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Matrix and </a:t>
            </a:r>
            <a:br>
              <a:rPr lang="en-US" altLang="zh-TW" dirty="0" smtClean="0"/>
            </a:br>
            <a:r>
              <a:rPr lang="en-US" altLang="zh-TW" dirty="0" smtClean="0"/>
              <a:t>image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公式</a:t>
            </a:r>
          </a:p>
        </p:txBody>
      </p:sp>
      <p:graphicFrame>
        <p:nvGraphicFramePr>
          <p:cNvPr id="9" name="Group 140"/>
          <p:cNvGraphicFramePr>
            <a:graphicFrameLocks/>
          </p:cNvGraphicFramePr>
          <p:nvPr>
            <p:extLst/>
          </p:nvPr>
        </p:nvGraphicFramePr>
        <p:xfrm>
          <a:off x="2590800" y="2438400"/>
          <a:ext cx="2514600" cy="2743200"/>
        </p:xfrm>
        <a:graphic>
          <a:graphicData uri="http://schemas.openxmlformats.org/drawingml/2006/table">
            <a:tbl>
              <a:tblPr/>
              <a:tblGrid>
                <a:gridCol w="62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Line 142"/>
          <p:cNvSpPr>
            <a:spLocks noChangeShapeType="1"/>
          </p:cNvSpPr>
          <p:nvPr/>
        </p:nvSpPr>
        <p:spPr bwMode="auto">
          <a:xfrm>
            <a:off x="2667000" y="4800600"/>
            <a:ext cx="2667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43"/>
          <p:cNvSpPr>
            <a:spLocks noChangeShapeType="1"/>
          </p:cNvSpPr>
          <p:nvPr/>
        </p:nvSpPr>
        <p:spPr bwMode="auto">
          <a:xfrm>
            <a:off x="2362200" y="2743200"/>
            <a:ext cx="2667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44"/>
          <p:cNvSpPr>
            <a:spLocks noChangeShapeType="1"/>
          </p:cNvSpPr>
          <p:nvPr/>
        </p:nvSpPr>
        <p:spPr bwMode="auto">
          <a:xfrm>
            <a:off x="2667000" y="3429000"/>
            <a:ext cx="23622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145"/>
          <p:cNvSpPr>
            <a:spLocks noChangeShapeType="1"/>
          </p:cNvSpPr>
          <p:nvPr/>
        </p:nvSpPr>
        <p:spPr bwMode="auto">
          <a:xfrm flipH="1">
            <a:off x="2667000" y="2743200"/>
            <a:ext cx="23622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146"/>
          <p:cNvSpPr>
            <a:spLocks noChangeShapeType="1"/>
          </p:cNvSpPr>
          <p:nvPr/>
        </p:nvSpPr>
        <p:spPr bwMode="auto">
          <a:xfrm flipH="1">
            <a:off x="2667000" y="3429000"/>
            <a:ext cx="23622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147"/>
          <p:cNvSpPr>
            <a:spLocks noChangeShapeType="1"/>
          </p:cNvSpPr>
          <p:nvPr/>
        </p:nvSpPr>
        <p:spPr bwMode="auto">
          <a:xfrm>
            <a:off x="2667000" y="4114800"/>
            <a:ext cx="23622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149"/>
          <p:cNvSpPr>
            <a:spLocks noChangeShapeType="1"/>
          </p:cNvSpPr>
          <p:nvPr/>
        </p:nvSpPr>
        <p:spPr bwMode="auto">
          <a:xfrm flipV="1">
            <a:off x="2667000" y="4114800"/>
            <a:ext cx="23622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51"/>
          <p:cNvSpPr txBox="1">
            <a:spLocks noChangeArrowheads="1"/>
          </p:cNvSpPr>
          <p:nvPr/>
        </p:nvSpPr>
        <p:spPr bwMode="auto">
          <a:xfrm>
            <a:off x="2743200" y="19812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i="1" dirty="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zh-TW" altLang="en-US" sz="2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TW" sz="2400" i="1" dirty="0">
                <a:latin typeface="Times New Roman" pitchFamily="18" charset="0"/>
                <a:cs typeface="Times New Roman" pitchFamily="18" charset="0"/>
              </a:rPr>
              <a:t>  1     2  </a:t>
            </a:r>
            <a:r>
              <a:rPr lang="zh-TW" altLang="en-US" sz="2400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TW" sz="2400" i="1" dirty="0">
                <a:latin typeface="Times New Roman" pitchFamily="18" charset="0"/>
                <a:cs typeface="Times New Roman" pitchFamily="18" charset="0"/>
              </a:rPr>
              <a:t>   3   (j)</a:t>
            </a:r>
          </a:p>
        </p:txBody>
      </p:sp>
      <p:sp>
        <p:nvSpPr>
          <p:cNvPr id="18" name="Text Box 153"/>
          <p:cNvSpPr txBox="1">
            <a:spLocks noChangeArrowheads="1"/>
          </p:cNvSpPr>
          <p:nvPr/>
        </p:nvSpPr>
        <p:spPr bwMode="auto">
          <a:xfrm rot="5400000">
            <a:off x="762000" y="38862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i="1" dirty="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zh-TW" altLang="en-US" sz="2400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TW" sz="2400" i="1" dirty="0">
                <a:latin typeface="Times New Roman" pitchFamily="18" charset="0"/>
                <a:cs typeface="Times New Roman" pitchFamily="18" charset="0"/>
              </a:rPr>
              <a:t>   1      2   </a:t>
            </a:r>
            <a:r>
              <a:rPr lang="zh-TW" altLang="en-US" sz="2400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TW" sz="2400" i="1" dirty="0">
                <a:latin typeface="Times New Roman" pitchFamily="18" charset="0"/>
                <a:cs typeface="Times New Roman" pitchFamily="18" charset="0"/>
              </a:rPr>
              <a:t>   3  (</a:t>
            </a:r>
            <a:r>
              <a:rPr lang="en-US" altLang="zh-TW" sz="24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" name="Text Box 154"/>
          <p:cNvSpPr txBox="1">
            <a:spLocks noChangeArrowheads="1"/>
          </p:cNvSpPr>
          <p:nvPr/>
        </p:nvSpPr>
        <p:spPr bwMode="auto">
          <a:xfrm>
            <a:off x="6096000" y="1965542"/>
            <a:ext cx="4495800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 i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公式：</a:t>
            </a:r>
            <a:r>
              <a:rPr lang="en-US" altLang="zh-TW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= </a:t>
            </a:r>
            <a:r>
              <a:rPr lang="en-US" altLang="zh-TW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* Width + j</a:t>
            </a:r>
          </a:p>
          <a:p>
            <a:pPr>
              <a:spcBef>
                <a:spcPct val="50000"/>
              </a:spcBef>
            </a:pPr>
            <a:r>
              <a:rPr lang="zh-TW" altLang="en-US" b="1" u="sng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二維位子</a:t>
            </a:r>
            <a:r>
              <a:rPr lang="en-US" altLang="zh-TW" b="1" u="sng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TW" b="1" u="sng" dirty="0" err="1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i,j</a:t>
            </a:r>
            <a:r>
              <a:rPr lang="en-US" altLang="zh-TW" b="1" u="sng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      </a:t>
            </a:r>
            <a:r>
              <a:rPr lang="zh-TW" altLang="en-US" b="1" u="sng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ㄧ維位子</a:t>
            </a:r>
            <a:r>
              <a:rPr lang="en-US" altLang="zh-TW" b="1" u="sng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(a)</a:t>
            </a:r>
            <a:r>
              <a:rPr lang="en-US" altLang="zh-TW" i="1" u="sng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</a:t>
            </a:r>
          </a:p>
          <a:p>
            <a:pPr>
              <a:spcBef>
                <a:spcPct val="50000"/>
              </a:spcBef>
            </a:pP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sz="2000" i="1" dirty="0">
                <a:latin typeface="Times New Roman" pitchFamily="18" charset="0"/>
                <a:cs typeface="Times New Roman" pitchFamily="18" charset="0"/>
              </a:rPr>
              <a:t>(0,0)            0*4+0             0</a:t>
            </a:r>
          </a:p>
          <a:p>
            <a:pPr>
              <a:spcBef>
                <a:spcPct val="50000"/>
              </a:spcBef>
            </a:pPr>
            <a:r>
              <a:rPr lang="en-US" altLang="zh-TW" sz="2000" i="1" dirty="0">
                <a:latin typeface="Times New Roman" pitchFamily="18" charset="0"/>
                <a:cs typeface="Times New Roman" pitchFamily="18" charset="0"/>
              </a:rPr>
              <a:t>    (1,1)            1*4+1             5</a:t>
            </a:r>
          </a:p>
          <a:p>
            <a:pPr>
              <a:spcBef>
                <a:spcPct val="50000"/>
              </a:spcBef>
            </a:pPr>
            <a:r>
              <a:rPr lang="en-US" altLang="zh-TW" sz="2000" i="1" dirty="0">
                <a:latin typeface="Times New Roman" pitchFamily="18" charset="0"/>
                <a:cs typeface="Times New Roman" pitchFamily="18" charset="0"/>
              </a:rPr>
              <a:t>    (1,2)            1*4+2             6</a:t>
            </a:r>
          </a:p>
          <a:p>
            <a:pPr>
              <a:spcBef>
                <a:spcPct val="50000"/>
              </a:spcBef>
            </a:pPr>
            <a:r>
              <a:rPr lang="en-US" altLang="zh-TW" sz="2000" i="1" dirty="0">
                <a:latin typeface="Times New Roman" pitchFamily="18" charset="0"/>
                <a:cs typeface="Times New Roman" pitchFamily="18" charset="0"/>
              </a:rPr>
              <a:t>    (2,1)            2*4+1             9</a:t>
            </a:r>
          </a:p>
          <a:p>
            <a:pPr>
              <a:spcBef>
                <a:spcPct val="50000"/>
              </a:spcBef>
            </a:pPr>
            <a:r>
              <a:rPr lang="en-US" altLang="zh-TW" sz="2000" i="1" dirty="0">
                <a:latin typeface="Times New Roman" pitchFamily="18" charset="0"/>
                <a:cs typeface="Times New Roman" pitchFamily="18" charset="0"/>
              </a:rPr>
              <a:t>    (3,2)            3*4+2            14</a:t>
            </a:r>
          </a:p>
          <a:p>
            <a:pPr>
              <a:spcBef>
                <a:spcPct val="50000"/>
              </a:spcBef>
            </a:pPr>
            <a:r>
              <a:rPr lang="en-US" altLang="zh-TW" sz="2000" i="1" dirty="0">
                <a:latin typeface="Times New Roman" pitchFamily="18" charset="0"/>
                <a:cs typeface="Times New Roman" pitchFamily="18" charset="0"/>
              </a:rPr>
              <a:t>    (3,3)            3*4+3            15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3412"/>
            <a:ext cx="9389492" cy="180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左右相反</a:t>
            </a:r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7" name="圖片 6" descr="0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545" y="2420889"/>
            <a:ext cx="4001241" cy="2877969"/>
          </a:xfrm>
          <a:prstGeom prst="rect">
            <a:avLst/>
          </a:prstGeom>
        </p:spPr>
      </p:pic>
      <p:sp>
        <p:nvSpPr>
          <p:cNvPr id="1034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204325" y="18405475"/>
            <a:ext cx="0" cy="0"/>
          </a:xfrm>
          <a:custGeom>
            <a:avLst/>
            <a:gdLst>
              <a:gd name="T0" fmla="+- 0 3944 3944"/>
              <a:gd name="T1" fmla="*/ T0 w 1"/>
              <a:gd name="T2" fmla="+- 0 9451 9451"/>
              <a:gd name="T3" fmla="*/ 9451 h 1"/>
              <a:gd name="T4" fmla="+- 0 3944 3944"/>
              <a:gd name="T5" fmla="*/ T4 w 1"/>
              <a:gd name="T6" fmla="+- 0 9451 9451"/>
              <a:gd name="T7" fmla="*/ 9451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 descr="0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528048" y="2420889"/>
            <a:ext cx="4001241" cy="287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2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左右相反 做法一：直接二維座標互換</a:t>
            </a:r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2050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204325" y="18405475"/>
            <a:ext cx="0" cy="0"/>
          </a:xfrm>
          <a:custGeom>
            <a:avLst/>
            <a:gdLst>
              <a:gd name="T0" fmla="+- 0 3944 3944"/>
              <a:gd name="T1" fmla="*/ T0 w 1"/>
              <a:gd name="T2" fmla="+- 0 9451 9451"/>
              <a:gd name="T3" fmla="*/ 9451 h 1"/>
              <a:gd name="T4" fmla="+- 0 3944 3944"/>
              <a:gd name="T5" fmla="*/ T4 w 1"/>
              <a:gd name="T6" fmla="+- 0 9451 9451"/>
              <a:gd name="T7" fmla="*/ 9451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00" y="1692000"/>
            <a:ext cx="4248472" cy="2877969"/>
          </a:xfrm>
          <a:prstGeom prst="rect">
            <a:avLst/>
          </a:prstGeom>
        </p:spPr>
      </p:pic>
      <p:cxnSp>
        <p:nvCxnSpPr>
          <p:cNvPr id="11" name="直線接點 10"/>
          <p:cNvCxnSpPr/>
          <p:nvPr/>
        </p:nvCxnSpPr>
        <p:spPr>
          <a:xfrm>
            <a:off x="1109783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1336539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563295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1790050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2016806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2243562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2470318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2753762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3037207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3263962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3490718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3717474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3944229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4170985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4397741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4681185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883028" y="195189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883028" y="216545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883028" y="237901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883028" y="2592577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883028" y="280613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883028" y="3019697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883028" y="323325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883028" y="344681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883028" y="366037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883028" y="3873938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883028" y="4087498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883028" y="4301058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6" name="圖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40000" y="1692000"/>
            <a:ext cx="4248472" cy="2877969"/>
          </a:xfrm>
          <a:prstGeom prst="rect">
            <a:avLst/>
          </a:prstGeom>
        </p:spPr>
      </p:pic>
      <p:cxnSp>
        <p:nvCxnSpPr>
          <p:cNvPr id="87" name="直線接點 86"/>
          <p:cNvCxnSpPr/>
          <p:nvPr/>
        </p:nvCxnSpPr>
        <p:spPr>
          <a:xfrm flipH="1">
            <a:off x="10818105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直線接點 87"/>
          <p:cNvCxnSpPr/>
          <p:nvPr/>
        </p:nvCxnSpPr>
        <p:spPr>
          <a:xfrm flipH="1">
            <a:off x="10591349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/>
          <p:cNvCxnSpPr/>
          <p:nvPr/>
        </p:nvCxnSpPr>
        <p:spPr>
          <a:xfrm flipH="1">
            <a:off x="10364593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 89"/>
          <p:cNvCxnSpPr/>
          <p:nvPr/>
        </p:nvCxnSpPr>
        <p:spPr>
          <a:xfrm flipH="1">
            <a:off x="10137838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線接點 90"/>
          <p:cNvCxnSpPr/>
          <p:nvPr/>
        </p:nvCxnSpPr>
        <p:spPr>
          <a:xfrm flipH="1">
            <a:off x="9911082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直線接點 91"/>
          <p:cNvCxnSpPr/>
          <p:nvPr/>
        </p:nvCxnSpPr>
        <p:spPr>
          <a:xfrm flipH="1">
            <a:off x="9684326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直線接點 92"/>
          <p:cNvCxnSpPr/>
          <p:nvPr/>
        </p:nvCxnSpPr>
        <p:spPr>
          <a:xfrm flipH="1">
            <a:off x="9457570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直線接點 93"/>
          <p:cNvCxnSpPr/>
          <p:nvPr/>
        </p:nvCxnSpPr>
        <p:spPr>
          <a:xfrm flipH="1">
            <a:off x="9174126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直線接點 94"/>
          <p:cNvCxnSpPr/>
          <p:nvPr/>
        </p:nvCxnSpPr>
        <p:spPr>
          <a:xfrm flipH="1">
            <a:off x="8890681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直線接點 95"/>
          <p:cNvCxnSpPr/>
          <p:nvPr/>
        </p:nvCxnSpPr>
        <p:spPr>
          <a:xfrm flipH="1">
            <a:off x="8663926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直線接點 96"/>
          <p:cNvCxnSpPr/>
          <p:nvPr/>
        </p:nvCxnSpPr>
        <p:spPr>
          <a:xfrm flipH="1">
            <a:off x="8437170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直線接點 97"/>
          <p:cNvCxnSpPr/>
          <p:nvPr/>
        </p:nvCxnSpPr>
        <p:spPr>
          <a:xfrm flipH="1">
            <a:off x="8210414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直線接點 98"/>
          <p:cNvCxnSpPr/>
          <p:nvPr/>
        </p:nvCxnSpPr>
        <p:spPr>
          <a:xfrm flipH="1">
            <a:off x="7983659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直線接點 99"/>
          <p:cNvCxnSpPr/>
          <p:nvPr/>
        </p:nvCxnSpPr>
        <p:spPr>
          <a:xfrm flipH="1">
            <a:off x="7756903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直線接點 100"/>
          <p:cNvCxnSpPr/>
          <p:nvPr/>
        </p:nvCxnSpPr>
        <p:spPr>
          <a:xfrm flipH="1">
            <a:off x="7530147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直線接點 101"/>
          <p:cNvCxnSpPr/>
          <p:nvPr/>
        </p:nvCxnSpPr>
        <p:spPr>
          <a:xfrm flipH="1">
            <a:off x="7246703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直線接點 102"/>
          <p:cNvCxnSpPr/>
          <p:nvPr/>
        </p:nvCxnSpPr>
        <p:spPr>
          <a:xfrm flipH="1">
            <a:off x="6906569" y="195189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直線接點 103"/>
          <p:cNvCxnSpPr/>
          <p:nvPr/>
        </p:nvCxnSpPr>
        <p:spPr>
          <a:xfrm flipH="1">
            <a:off x="6906569" y="216545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直線接點 104"/>
          <p:cNvCxnSpPr/>
          <p:nvPr/>
        </p:nvCxnSpPr>
        <p:spPr>
          <a:xfrm flipH="1">
            <a:off x="6906569" y="237901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直線接點 105"/>
          <p:cNvCxnSpPr/>
          <p:nvPr/>
        </p:nvCxnSpPr>
        <p:spPr>
          <a:xfrm flipH="1">
            <a:off x="6849880" y="2592577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直線接點 106"/>
          <p:cNvCxnSpPr/>
          <p:nvPr/>
        </p:nvCxnSpPr>
        <p:spPr>
          <a:xfrm flipH="1">
            <a:off x="6906569" y="280613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直線接點 107"/>
          <p:cNvCxnSpPr/>
          <p:nvPr/>
        </p:nvCxnSpPr>
        <p:spPr>
          <a:xfrm flipH="1">
            <a:off x="6849880" y="3019697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直線接點 108"/>
          <p:cNvCxnSpPr/>
          <p:nvPr/>
        </p:nvCxnSpPr>
        <p:spPr>
          <a:xfrm flipH="1">
            <a:off x="6906569" y="323325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直線接點 109"/>
          <p:cNvCxnSpPr/>
          <p:nvPr/>
        </p:nvCxnSpPr>
        <p:spPr>
          <a:xfrm flipH="1">
            <a:off x="6906569" y="344681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直線接點 110"/>
          <p:cNvCxnSpPr/>
          <p:nvPr/>
        </p:nvCxnSpPr>
        <p:spPr>
          <a:xfrm flipH="1">
            <a:off x="6906569" y="366037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直線接點 111"/>
          <p:cNvCxnSpPr/>
          <p:nvPr/>
        </p:nvCxnSpPr>
        <p:spPr>
          <a:xfrm flipH="1">
            <a:off x="6849880" y="3873938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直線接點 112"/>
          <p:cNvCxnSpPr/>
          <p:nvPr/>
        </p:nvCxnSpPr>
        <p:spPr>
          <a:xfrm flipH="1">
            <a:off x="6906569" y="4087498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直線接點 113"/>
          <p:cNvCxnSpPr/>
          <p:nvPr/>
        </p:nvCxnSpPr>
        <p:spPr>
          <a:xfrm flipH="1">
            <a:off x="6849880" y="4301058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橢圓 69"/>
          <p:cNvSpPr/>
          <p:nvPr/>
        </p:nvSpPr>
        <p:spPr>
          <a:xfrm>
            <a:off x="1154300" y="1747034"/>
            <a:ext cx="153535" cy="16591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/>
          <p:cNvSpPr/>
          <p:nvPr/>
        </p:nvSpPr>
        <p:spPr>
          <a:xfrm>
            <a:off x="1369948" y="1752324"/>
            <a:ext cx="156209" cy="16591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橢圓 74"/>
          <p:cNvSpPr/>
          <p:nvPr/>
        </p:nvSpPr>
        <p:spPr>
          <a:xfrm>
            <a:off x="1605533" y="1751315"/>
            <a:ext cx="160804" cy="16787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913325" y="1755468"/>
            <a:ext cx="154221" cy="160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47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0.21823 -0.05671 C 0.26367 -0.06944 0.33177 -0.07639 0.40365 -0.07639 C 0.48503 -0.07639 0.55026 -0.06944 0.5957 -0.05671 L 0.81406 -1.48148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03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93 L 0.20846 -0.06111 C 0.25169 -0.07477 0.31693 -0.08195 0.38542 -0.08195 C 0.46302 -0.08195 0.52552 -0.07477 0.56875 -0.06111 L 0.77747 -0.00093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67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093 L 0.1987 -0.06111 C 0.23998 -0.07477 0.30195 -0.08195 0.36719 -0.08195 C 0.44128 -0.08195 0.50065 -0.07477 0.54193 -0.06111 L 0.74089 -0.0009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44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093 L 0.18919 -0.07222 C 0.22851 -0.0882 0.28776 -0.09699 0.34987 -0.09699 C 0.42044 -0.09699 0.47708 -0.0882 0.51641 -0.07222 L 0.70586 -0.00093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86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1" animBg="1"/>
      <p:bldP spid="72" grpId="0" animBg="1"/>
      <p:bldP spid="75" grpId="1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左右相反 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做法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一：直接二維座標互換</a:t>
            </a:r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2654300"/>
            <a:ext cx="916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表格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679558"/>
              </p:ext>
            </p:extLst>
          </p:nvPr>
        </p:nvGraphicFramePr>
        <p:xfrm>
          <a:off x="6202723" y="5669329"/>
          <a:ext cx="537591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4" name="表格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966886"/>
              </p:ext>
            </p:extLst>
          </p:nvPr>
        </p:nvGraphicFramePr>
        <p:xfrm>
          <a:off x="6202035" y="5667368"/>
          <a:ext cx="537591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5" name="表格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575760"/>
              </p:ext>
            </p:extLst>
          </p:nvPr>
        </p:nvGraphicFramePr>
        <p:xfrm>
          <a:off x="6201347" y="5677404"/>
          <a:ext cx="537591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左右相反 做法二：二維轉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一維</a:t>
            </a:r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2050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204325" y="18405475"/>
            <a:ext cx="0" cy="0"/>
          </a:xfrm>
          <a:custGeom>
            <a:avLst/>
            <a:gdLst>
              <a:gd name="T0" fmla="+- 0 3944 3944"/>
              <a:gd name="T1" fmla="*/ T0 w 1"/>
              <a:gd name="T2" fmla="+- 0 9451 9451"/>
              <a:gd name="T3" fmla="*/ 9451 h 1"/>
              <a:gd name="T4" fmla="+- 0 3944 3944"/>
              <a:gd name="T5" fmla="*/ T4 w 1"/>
              <a:gd name="T6" fmla="+- 0 9451 9451"/>
              <a:gd name="T7" fmla="*/ 9451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00" y="1692000"/>
            <a:ext cx="4248472" cy="2877969"/>
          </a:xfrm>
          <a:prstGeom prst="rect">
            <a:avLst/>
          </a:prstGeom>
        </p:spPr>
      </p:pic>
      <p:cxnSp>
        <p:nvCxnSpPr>
          <p:cNvPr id="11" name="直線接點 10"/>
          <p:cNvCxnSpPr/>
          <p:nvPr/>
        </p:nvCxnSpPr>
        <p:spPr>
          <a:xfrm>
            <a:off x="1109783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1336539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563295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1790050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2016806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2243562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2470318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2753762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3037207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3263962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3490718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3717474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3944229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4170985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4397741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4681185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883028" y="195189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883028" y="216545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883028" y="237901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883028" y="2592577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883028" y="280613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883028" y="3019697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883028" y="323325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883028" y="344681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883028" y="366037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883028" y="3873938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883028" y="4087498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883028" y="4301058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6" name="圖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40000" y="1692000"/>
            <a:ext cx="4248472" cy="2877969"/>
          </a:xfrm>
          <a:prstGeom prst="rect">
            <a:avLst/>
          </a:prstGeom>
        </p:spPr>
      </p:pic>
      <p:cxnSp>
        <p:nvCxnSpPr>
          <p:cNvPr id="87" name="直線接點 86"/>
          <p:cNvCxnSpPr/>
          <p:nvPr/>
        </p:nvCxnSpPr>
        <p:spPr>
          <a:xfrm flipH="1">
            <a:off x="10818105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直線接點 87"/>
          <p:cNvCxnSpPr/>
          <p:nvPr/>
        </p:nvCxnSpPr>
        <p:spPr>
          <a:xfrm flipH="1">
            <a:off x="10591349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/>
          <p:cNvCxnSpPr/>
          <p:nvPr/>
        </p:nvCxnSpPr>
        <p:spPr>
          <a:xfrm flipH="1">
            <a:off x="10364593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 89"/>
          <p:cNvCxnSpPr/>
          <p:nvPr/>
        </p:nvCxnSpPr>
        <p:spPr>
          <a:xfrm flipH="1">
            <a:off x="10137838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線接點 90"/>
          <p:cNvCxnSpPr/>
          <p:nvPr/>
        </p:nvCxnSpPr>
        <p:spPr>
          <a:xfrm flipH="1">
            <a:off x="9911082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直線接點 91"/>
          <p:cNvCxnSpPr/>
          <p:nvPr/>
        </p:nvCxnSpPr>
        <p:spPr>
          <a:xfrm flipH="1">
            <a:off x="9684326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直線接點 92"/>
          <p:cNvCxnSpPr/>
          <p:nvPr/>
        </p:nvCxnSpPr>
        <p:spPr>
          <a:xfrm flipH="1">
            <a:off x="9457570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直線接點 93"/>
          <p:cNvCxnSpPr/>
          <p:nvPr/>
        </p:nvCxnSpPr>
        <p:spPr>
          <a:xfrm flipH="1">
            <a:off x="9174126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直線接點 94"/>
          <p:cNvCxnSpPr/>
          <p:nvPr/>
        </p:nvCxnSpPr>
        <p:spPr>
          <a:xfrm flipH="1">
            <a:off x="8890681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直線接點 95"/>
          <p:cNvCxnSpPr/>
          <p:nvPr/>
        </p:nvCxnSpPr>
        <p:spPr>
          <a:xfrm flipH="1">
            <a:off x="8663926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直線接點 96"/>
          <p:cNvCxnSpPr/>
          <p:nvPr/>
        </p:nvCxnSpPr>
        <p:spPr>
          <a:xfrm flipH="1">
            <a:off x="8437170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直線接點 97"/>
          <p:cNvCxnSpPr/>
          <p:nvPr/>
        </p:nvCxnSpPr>
        <p:spPr>
          <a:xfrm flipH="1">
            <a:off x="8210414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直線接點 98"/>
          <p:cNvCxnSpPr/>
          <p:nvPr/>
        </p:nvCxnSpPr>
        <p:spPr>
          <a:xfrm flipH="1">
            <a:off x="7983659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直線接點 99"/>
          <p:cNvCxnSpPr/>
          <p:nvPr/>
        </p:nvCxnSpPr>
        <p:spPr>
          <a:xfrm flipH="1">
            <a:off x="7756903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直線接點 100"/>
          <p:cNvCxnSpPr/>
          <p:nvPr/>
        </p:nvCxnSpPr>
        <p:spPr>
          <a:xfrm flipH="1">
            <a:off x="7530147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直線接點 101"/>
          <p:cNvCxnSpPr/>
          <p:nvPr/>
        </p:nvCxnSpPr>
        <p:spPr>
          <a:xfrm flipH="1">
            <a:off x="7246703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直線接點 102"/>
          <p:cNvCxnSpPr/>
          <p:nvPr/>
        </p:nvCxnSpPr>
        <p:spPr>
          <a:xfrm flipH="1">
            <a:off x="6906569" y="195189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直線接點 103"/>
          <p:cNvCxnSpPr/>
          <p:nvPr/>
        </p:nvCxnSpPr>
        <p:spPr>
          <a:xfrm flipH="1">
            <a:off x="6906569" y="216545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直線接點 104"/>
          <p:cNvCxnSpPr/>
          <p:nvPr/>
        </p:nvCxnSpPr>
        <p:spPr>
          <a:xfrm flipH="1">
            <a:off x="6906569" y="237901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直線接點 105"/>
          <p:cNvCxnSpPr/>
          <p:nvPr/>
        </p:nvCxnSpPr>
        <p:spPr>
          <a:xfrm flipH="1">
            <a:off x="6849880" y="2592577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直線接點 106"/>
          <p:cNvCxnSpPr/>
          <p:nvPr/>
        </p:nvCxnSpPr>
        <p:spPr>
          <a:xfrm flipH="1">
            <a:off x="6906569" y="280613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直線接點 107"/>
          <p:cNvCxnSpPr/>
          <p:nvPr/>
        </p:nvCxnSpPr>
        <p:spPr>
          <a:xfrm flipH="1">
            <a:off x="6849880" y="3019697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直線接點 108"/>
          <p:cNvCxnSpPr/>
          <p:nvPr/>
        </p:nvCxnSpPr>
        <p:spPr>
          <a:xfrm flipH="1">
            <a:off x="6906569" y="323325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直線接點 109"/>
          <p:cNvCxnSpPr/>
          <p:nvPr/>
        </p:nvCxnSpPr>
        <p:spPr>
          <a:xfrm flipH="1">
            <a:off x="6906569" y="344681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直線接點 110"/>
          <p:cNvCxnSpPr/>
          <p:nvPr/>
        </p:nvCxnSpPr>
        <p:spPr>
          <a:xfrm flipH="1">
            <a:off x="6906569" y="366037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直線接點 111"/>
          <p:cNvCxnSpPr/>
          <p:nvPr/>
        </p:nvCxnSpPr>
        <p:spPr>
          <a:xfrm flipH="1">
            <a:off x="6849880" y="3873938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直線接點 112"/>
          <p:cNvCxnSpPr/>
          <p:nvPr/>
        </p:nvCxnSpPr>
        <p:spPr>
          <a:xfrm flipH="1">
            <a:off x="6906569" y="4087498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直線接點 113"/>
          <p:cNvCxnSpPr/>
          <p:nvPr/>
        </p:nvCxnSpPr>
        <p:spPr>
          <a:xfrm flipH="1">
            <a:off x="6849880" y="4301058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橢圓 69"/>
          <p:cNvSpPr/>
          <p:nvPr/>
        </p:nvSpPr>
        <p:spPr>
          <a:xfrm>
            <a:off x="1163973" y="1744079"/>
            <a:ext cx="170067" cy="16017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/>
          <p:cNvSpPr/>
          <p:nvPr/>
        </p:nvSpPr>
        <p:spPr>
          <a:xfrm>
            <a:off x="1394182" y="1744079"/>
            <a:ext cx="170067" cy="16017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橢圓 74"/>
          <p:cNvSpPr/>
          <p:nvPr/>
        </p:nvSpPr>
        <p:spPr>
          <a:xfrm>
            <a:off x="1605453" y="1744079"/>
            <a:ext cx="170067" cy="16017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82" name="表格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31840"/>
              </p:ext>
            </p:extLst>
          </p:nvPr>
        </p:nvGraphicFramePr>
        <p:xfrm>
          <a:off x="479376" y="5669329"/>
          <a:ext cx="537591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橢圓 38"/>
          <p:cNvSpPr/>
          <p:nvPr/>
        </p:nvSpPr>
        <p:spPr>
          <a:xfrm>
            <a:off x="934450" y="1738337"/>
            <a:ext cx="170067" cy="160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4" name="表格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75418"/>
              </p:ext>
            </p:extLst>
          </p:nvPr>
        </p:nvGraphicFramePr>
        <p:xfrm>
          <a:off x="479376" y="5669329"/>
          <a:ext cx="537591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7" name="向右箭號 76"/>
          <p:cNvSpPr/>
          <p:nvPr/>
        </p:nvSpPr>
        <p:spPr>
          <a:xfrm rot="5400000">
            <a:off x="2487738" y="4788051"/>
            <a:ext cx="810291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8" name="向右箭號 77"/>
          <p:cNvSpPr/>
          <p:nvPr/>
        </p:nvSpPr>
        <p:spPr>
          <a:xfrm rot="16200000">
            <a:off x="8768451" y="4732406"/>
            <a:ext cx="81135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aphicFrame>
        <p:nvGraphicFramePr>
          <p:cNvPr id="79" name="表格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894120"/>
              </p:ext>
            </p:extLst>
          </p:nvPr>
        </p:nvGraphicFramePr>
        <p:xfrm>
          <a:off x="479376" y="5669329"/>
          <a:ext cx="537591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0" name="表格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427301"/>
              </p:ext>
            </p:extLst>
          </p:nvPr>
        </p:nvGraphicFramePr>
        <p:xfrm>
          <a:off x="479376" y="5669329"/>
          <a:ext cx="537591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1" name="表格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809366"/>
              </p:ext>
            </p:extLst>
          </p:nvPr>
        </p:nvGraphicFramePr>
        <p:xfrm>
          <a:off x="479376" y="5669329"/>
          <a:ext cx="537591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6" name="表格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435863"/>
              </p:ext>
            </p:extLst>
          </p:nvPr>
        </p:nvGraphicFramePr>
        <p:xfrm>
          <a:off x="6199971" y="5677404"/>
          <a:ext cx="537591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7" name="表格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442757"/>
              </p:ext>
            </p:extLst>
          </p:nvPr>
        </p:nvGraphicFramePr>
        <p:xfrm>
          <a:off x="6198595" y="5677404"/>
          <a:ext cx="537591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9" name="橢圓 118"/>
          <p:cNvSpPr/>
          <p:nvPr/>
        </p:nvSpPr>
        <p:spPr>
          <a:xfrm>
            <a:off x="664453" y="5742310"/>
            <a:ext cx="167317" cy="163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橢圓 121"/>
          <p:cNvSpPr/>
          <p:nvPr/>
        </p:nvSpPr>
        <p:spPr>
          <a:xfrm>
            <a:off x="1288821" y="5772410"/>
            <a:ext cx="167317" cy="16386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橢圓 122"/>
          <p:cNvSpPr/>
          <p:nvPr/>
        </p:nvSpPr>
        <p:spPr>
          <a:xfrm>
            <a:off x="1962867" y="5795700"/>
            <a:ext cx="167317" cy="1638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4" name="橢圓 123"/>
          <p:cNvSpPr/>
          <p:nvPr/>
        </p:nvSpPr>
        <p:spPr>
          <a:xfrm>
            <a:off x="2470318" y="5840293"/>
            <a:ext cx="167317" cy="16386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580512" y="5208687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(image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width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9)</a:t>
            </a:r>
            <a:endParaRPr kumimoji="1" lang="zh-TW" altLang="en-US" dirty="0"/>
          </a:p>
        </p:txBody>
      </p:sp>
      <p:sp>
        <p:nvSpPr>
          <p:cNvPr id="125" name="文字方塊 124"/>
          <p:cNvSpPr txBox="1"/>
          <p:nvPr/>
        </p:nvSpPr>
        <p:spPr>
          <a:xfrm>
            <a:off x="6573795" y="5208687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(image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width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9)</a:t>
            </a:r>
            <a:endParaRPr kumimoji="1" lang="zh-TW" altLang="en-US" dirty="0"/>
          </a:p>
        </p:txBody>
      </p:sp>
      <p:graphicFrame>
        <p:nvGraphicFramePr>
          <p:cNvPr id="126" name="表格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151277"/>
              </p:ext>
            </p:extLst>
          </p:nvPr>
        </p:nvGraphicFramePr>
        <p:xfrm>
          <a:off x="479376" y="5668924"/>
          <a:ext cx="537591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" name="表格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64272"/>
              </p:ext>
            </p:extLst>
          </p:nvPr>
        </p:nvGraphicFramePr>
        <p:xfrm>
          <a:off x="6205475" y="5661248"/>
          <a:ext cx="537591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6" name="橢圓 75"/>
          <p:cNvSpPr/>
          <p:nvPr/>
        </p:nvSpPr>
        <p:spPr>
          <a:xfrm>
            <a:off x="6573794" y="5840292"/>
            <a:ext cx="144881" cy="14375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/>
          <p:cNvSpPr/>
          <p:nvPr/>
        </p:nvSpPr>
        <p:spPr>
          <a:xfrm>
            <a:off x="7158510" y="5805520"/>
            <a:ext cx="144881" cy="1437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/>
          <p:cNvSpPr/>
          <p:nvPr/>
        </p:nvSpPr>
        <p:spPr>
          <a:xfrm>
            <a:off x="7773732" y="5825844"/>
            <a:ext cx="144881" cy="1437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5" name="橢圓 114"/>
          <p:cNvSpPr/>
          <p:nvPr/>
        </p:nvSpPr>
        <p:spPr>
          <a:xfrm flipH="1">
            <a:off x="8364598" y="5803313"/>
            <a:ext cx="144881" cy="1437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23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0.01901 0.5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01068 0.5976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0.04063 0.597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0.07396 0.5879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1435 L 0.23034 0.08148 C 0.27839 0.09676 0.35078 0.10555 0.4267 0.10555 C 0.51289 0.10555 0.58203 0.09676 0.63008 0.08148 L 0.86172 0.01435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25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0.00995 L 0.20078 0.08333 C 0.24336 0.09976 0.30716 0.10879 0.37435 0.10879 C 0.45052 0.10879 0.51159 0.09976 0.55417 0.08333 L 0.75872 0.00995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12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3 0.00648 L 0.16706 0.07639 C 0.20416 0.09213 0.25937 0.10092 0.31771 0.10092 C 0.38385 0.10092 0.43685 0.09213 0.47383 0.07639 L 0.65143 0.00648 " pathEditMode="relative" rAng="0" ptsTypes="AAAAA">
                                      <p:cBhvr>
                                        <p:cTn id="5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0.15208 0.06412 C 0.18385 0.07847 0.23125 0.08704 0.28125 0.08704 C 0.33828 0.08704 0.38372 0.07847 0.41549 0.06412 L 0.56836 -1.48148E-6 " pathEditMode="relative" rAng="0" ptsTypes="AAAAA">
                                      <p:cBhvr>
                                        <p:cTn id="6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11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03321 -0.6025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" y="-3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0.00912 -0.5976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01784 -0.6004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3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0474 -0.5979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-2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1" animBg="1"/>
      <p:bldP spid="72" grpId="1" animBg="1"/>
      <p:bldP spid="75" grpId="1" animBg="1"/>
      <p:bldP spid="39" grpId="0" animBg="1"/>
      <p:bldP spid="119" grpId="1" animBg="1"/>
      <p:bldP spid="119" grpId="2" animBg="1"/>
      <p:bldP spid="122" grpId="1" animBg="1"/>
      <p:bldP spid="122" grpId="2" animBg="1"/>
      <p:bldP spid="123" grpId="0" animBg="1"/>
      <p:bldP spid="123" grpId="1" animBg="1"/>
      <p:bldP spid="124" grpId="0" animBg="1"/>
      <p:bldP spid="124" grpId="1" animBg="1"/>
      <p:bldP spid="76" grpId="0" animBg="1"/>
      <p:bldP spid="76" grpId="1" animBg="1"/>
      <p:bldP spid="73" grpId="0" animBg="1"/>
      <p:bldP spid="73" grpId="1" animBg="1"/>
      <p:bldP spid="71" grpId="0" animBg="1"/>
      <p:bldP spid="71" grpId="1" animBg="1"/>
      <p:bldP spid="115" grpId="0" animBg="1"/>
      <p:bldP spid="11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左右相反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72" y="1825625"/>
            <a:ext cx="8838655" cy="4351338"/>
          </a:xfrm>
        </p:spPr>
      </p:pic>
    </p:spTree>
    <p:extLst>
      <p:ext uri="{BB962C8B-B14F-4D97-AF65-F5344CB8AC3E}">
        <p14:creationId xmlns:p14="http://schemas.microsoft.com/office/powerpoint/2010/main" val="3259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上下顛倒</a:t>
            </a:r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28</a:t>
            </a:fld>
            <a:endParaRPr lang="zh-TW" altLang="en-US"/>
          </a:p>
        </p:txBody>
      </p:sp>
      <p:pic>
        <p:nvPicPr>
          <p:cNvPr id="7" name="圖片 6" descr="0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545" y="2420889"/>
            <a:ext cx="4001241" cy="2877969"/>
          </a:xfrm>
          <a:prstGeom prst="rect">
            <a:avLst/>
          </a:prstGeom>
        </p:spPr>
      </p:pic>
      <p:sp>
        <p:nvSpPr>
          <p:cNvPr id="1034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204325" y="18405475"/>
            <a:ext cx="0" cy="0"/>
          </a:xfrm>
          <a:custGeom>
            <a:avLst/>
            <a:gdLst>
              <a:gd name="T0" fmla="+- 0 3944 3944"/>
              <a:gd name="T1" fmla="*/ T0 w 1"/>
              <a:gd name="T2" fmla="+- 0 9451 9451"/>
              <a:gd name="T3" fmla="*/ 9451 h 1"/>
              <a:gd name="T4" fmla="+- 0 3944 3944"/>
              <a:gd name="T5" fmla="*/ T4 w 1"/>
              <a:gd name="T6" fmla="+- 0 9451 9451"/>
              <a:gd name="T7" fmla="*/ 9451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 descr="0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6528048" y="2420889"/>
            <a:ext cx="4001241" cy="287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圖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840000" y="1692000"/>
            <a:ext cx="4248472" cy="287796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上下顛倒 做法一：直接二維座標互換</a:t>
            </a:r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2050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204325" y="18405475"/>
            <a:ext cx="0" cy="0"/>
          </a:xfrm>
          <a:custGeom>
            <a:avLst/>
            <a:gdLst>
              <a:gd name="T0" fmla="+- 0 3944 3944"/>
              <a:gd name="T1" fmla="*/ T0 w 1"/>
              <a:gd name="T2" fmla="+- 0 9451 9451"/>
              <a:gd name="T3" fmla="*/ 9451 h 1"/>
              <a:gd name="T4" fmla="+- 0 3944 3944"/>
              <a:gd name="T5" fmla="*/ T4 w 1"/>
              <a:gd name="T6" fmla="+- 0 9451 9451"/>
              <a:gd name="T7" fmla="*/ 9451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00" y="1692000"/>
            <a:ext cx="4248472" cy="2877969"/>
          </a:xfrm>
          <a:prstGeom prst="rect">
            <a:avLst/>
          </a:prstGeom>
        </p:spPr>
      </p:pic>
      <p:cxnSp>
        <p:nvCxnSpPr>
          <p:cNvPr id="11" name="直線接點 10"/>
          <p:cNvCxnSpPr/>
          <p:nvPr/>
        </p:nvCxnSpPr>
        <p:spPr>
          <a:xfrm>
            <a:off x="1109783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1336539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563295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1790050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2016806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2243562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2470318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2753762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3037207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3263962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3490718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3717474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3944229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4170985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4397741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4681185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883028" y="195189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883028" y="216545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883028" y="237901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883028" y="2592577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883028" y="280613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883028" y="3019697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883028" y="323325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883028" y="344681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883028" y="366037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883028" y="3873938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883028" y="4087498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883028" y="4301058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橢圓 38"/>
          <p:cNvSpPr/>
          <p:nvPr/>
        </p:nvSpPr>
        <p:spPr>
          <a:xfrm>
            <a:off x="883028" y="1738337"/>
            <a:ext cx="170067" cy="160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7" name="直線接點 86"/>
          <p:cNvCxnSpPr/>
          <p:nvPr/>
        </p:nvCxnSpPr>
        <p:spPr>
          <a:xfrm flipV="1">
            <a:off x="10818105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直線接點 87"/>
          <p:cNvCxnSpPr/>
          <p:nvPr/>
        </p:nvCxnSpPr>
        <p:spPr>
          <a:xfrm flipV="1">
            <a:off x="10591349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/>
          <p:cNvCxnSpPr/>
          <p:nvPr/>
        </p:nvCxnSpPr>
        <p:spPr>
          <a:xfrm flipV="1">
            <a:off x="10364593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 89"/>
          <p:cNvCxnSpPr/>
          <p:nvPr/>
        </p:nvCxnSpPr>
        <p:spPr>
          <a:xfrm flipV="1">
            <a:off x="10137838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線接點 90"/>
          <p:cNvCxnSpPr/>
          <p:nvPr/>
        </p:nvCxnSpPr>
        <p:spPr>
          <a:xfrm flipV="1">
            <a:off x="9911082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直線接點 91"/>
          <p:cNvCxnSpPr/>
          <p:nvPr/>
        </p:nvCxnSpPr>
        <p:spPr>
          <a:xfrm flipV="1">
            <a:off x="9684326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直線接點 92"/>
          <p:cNvCxnSpPr/>
          <p:nvPr/>
        </p:nvCxnSpPr>
        <p:spPr>
          <a:xfrm flipV="1">
            <a:off x="9457570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直線接點 93"/>
          <p:cNvCxnSpPr/>
          <p:nvPr/>
        </p:nvCxnSpPr>
        <p:spPr>
          <a:xfrm flipV="1">
            <a:off x="9174126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直線接點 94"/>
          <p:cNvCxnSpPr/>
          <p:nvPr/>
        </p:nvCxnSpPr>
        <p:spPr>
          <a:xfrm flipV="1">
            <a:off x="8890681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直線接點 95"/>
          <p:cNvCxnSpPr/>
          <p:nvPr/>
        </p:nvCxnSpPr>
        <p:spPr>
          <a:xfrm flipV="1">
            <a:off x="8663926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直線接點 96"/>
          <p:cNvCxnSpPr/>
          <p:nvPr/>
        </p:nvCxnSpPr>
        <p:spPr>
          <a:xfrm flipV="1">
            <a:off x="8437170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直線接點 97"/>
          <p:cNvCxnSpPr/>
          <p:nvPr/>
        </p:nvCxnSpPr>
        <p:spPr>
          <a:xfrm flipV="1">
            <a:off x="8210414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直線接點 98"/>
          <p:cNvCxnSpPr/>
          <p:nvPr/>
        </p:nvCxnSpPr>
        <p:spPr>
          <a:xfrm flipV="1">
            <a:off x="7983659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直線接點 99"/>
          <p:cNvCxnSpPr/>
          <p:nvPr/>
        </p:nvCxnSpPr>
        <p:spPr>
          <a:xfrm flipV="1">
            <a:off x="7756903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直線接點 100"/>
          <p:cNvCxnSpPr/>
          <p:nvPr/>
        </p:nvCxnSpPr>
        <p:spPr>
          <a:xfrm flipV="1">
            <a:off x="7530147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直線接點 101"/>
          <p:cNvCxnSpPr/>
          <p:nvPr/>
        </p:nvCxnSpPr>
        <p:spPr>
          <a:xfrm flipV="1">
            <a:off x="7246703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直線接點 102"/>
          <p:cNvCxnSpPr/>
          <p:nvPr/>
        </p:nvCxnSpPr>
        <p:spPr>
          <a:xfrm flipV="1">
            <a:off x="6906569" y="195189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直線接點 103"/>
          <p:cNvCxnSpPr/>
          <p:nvPr/>
        </p:nvCxnSpPr>
        <p:spPr>
          <a:xfrm flipV="1">
            <a:off x="6906569" y="216545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直線接點 104"/>
          <p:cNvCxnSpPr/>
          <p:nvPr/>
        </p:nvCxnSpPr>
        <p:spPr>
          <a:xfrm flipV="1">
            <a:off x="6906569" y="237901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直線接點 105"/>
          <p:cNvCxnSpPr/>
          <p:nvPr/>
        </p:nvCxnSpPr>
        <p:spPr>
          <a:xfrm flipV="1">
            <a:off x="6849880" y="2592577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直線接點 106"/>
          <p:cNvCxnSpPr/>
          <p:nvPr/>
        </p:nvCxnSpPr>
        <p:spPr>
          <a:xfrm flipV="1">
            <a:off x="6906569" y="280613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直線接點 107"/>
          <p:cNvCxnSpPr/>
          <p:nvPr/>
        </p:nvCxnSpPr>
        <p:spPr>
          <a:xfrm flipV="1">
            <a:off x="6849880" y="3019697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直線接點 108"/>
          <p:cNvCxnSpPr/>
          <p:nvPr/>
        </p:nvCxnSpPr>
        <p:spPr>
          <a:xfrm flipV="1">
            <a:off x="6906569" y="323325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直線接點 109"/>
          <p:cNvCxnSpPr/>
          <p:nvPr/>
        </p:nvCxnSpPr>
        <p:spPr>
          <a:xfrm flipV="1">
            <a:off x="6906569" y="344681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直線接點 110"/>
          <p:cNvCxnSpPr/>
          <p:nvPr/>
        </p:nvCxnSpPr>
        <p:spPr>
          <a:xfrm flipV="1">
            <a:off x="6906569" y="366037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直線接點 111"/>
          <p:cNvCxnSpPr/>
          <p:nvPr/>
        </p:nvCxnSpPr>
        <p:spPr>
          <a:xfrm flipV="1">
            <a:off x="6849880" y="3873938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直線接點 112"/>
          <p:cNvCxnSpPr/>
          <p:nvPr/>
        </p:nvCxnSpPr>
        <p:spPr>
          <a:xfrm flipV="1">
            <a:off x="6906569" y="4087498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直線接點 113"/>
          <p:cNvCxnSpPr/>
          <p:nvPr/>
        </p:nvCxnSpPr>
        <p:spPr>
          <a:xfrm flipV="1">
            <a:off x="6849880" y="4301058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橢圓 69"/>
          <p:cNvSpPr/>
          <p:nvPr/>
        </p:nvSpPr>
        <p:spPr>
          <a:xfrm>
            <a:off x="1112551" y="1744079"/>
            <a:ext cx="170067" cy="16017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/>
          <p:cNvSpPr/>
          <p:nvPr/>
        </p:nvSpPr>
        <p:spPr>
          <a:xfrm>
            <a:off x="1342760" y="1744079"/>
            <a:ext cx="170067" cy="16017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橢圓 74"/>
          <p:cNvSpPr/>
          <p:nvPr/>
        </p:nvSpPr>
        <p:spPr>
          <a:xfrm>
            <a:off x="1554031" y="1744079"/>
            <a:ext cx="170067" cy="16017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6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0.49414 0.37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1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50573 0.377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86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0.51055 0.377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1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0.51094 0.377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47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 animBg="1"/>
      <p:bldP spid="70" grpId="1" animBg="1"/>
      <p:bldP spid="72" grpId="1" animBg="1"/>
      <p:bldP spid="7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447800"/>
            <a:ext cx="9722296" cy="4572000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宣告一個</a:t>
            </a:r>
            <a:r>
              <a:rPr lang="en-US" altLang="zh-TW" sz="2000" b="1" dirty="0" smtClean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char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陣列來儲存欲讀取之圖片之檔名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華康中黑體" panose="020B0509000000000000" pitchFamily="49" charset="-12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	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endParaRPr lang="en-US" altLang="zh-TW" sz="2000" dirty="0" smtClean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endParaRPr lang="en-US" altLang="zh-TW" sz="2000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endParaRPr lang="en-US" altLang="zh-TW" sz="2000" dirty="0" smtClean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endParaRPr lang="en-US" altLang="zh-TW" sz="2000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此時，我們要讀取的圖片的檔名已經存在</a:t>
            </a:r>
            <a:r>
              <a:rPr lang="en-US" altLang="zh-TW" sz="2000" b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InputFileName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裡了，然後用</a:t>
            </a:r>
            <a:r>
              <a:rPr lang="en-US" altLang="zh-TW" sz="2000" b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cvLoadImage</a:t>
            </a:r>
            <a:r>
              <a:rPr lang="en-US" altLang="zh-TW" sz="2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function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來載入圖片到</a:t>
            </a:r>
            <a:r>
              <a:rPr lang="en-US" altLang="zh-TW" sz="2000" b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InImage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裡面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華康中黑體" panose="020B0509000000000000" pitchFamily="49" charset="-12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342900" lvl="1" indent="-342900">
              <a:spcBef>
                <a:spcPts val="580"/>
              </a:spcBef>
              <a:buClr>
                <a:schemeClr val="accent1"/>
              </a:buClr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spcBef>
                <a:spcPts val="580"/>
              </a:spcBef>
              <a:buClr>
                <a:schemeClr val="accent1"/>
              </a:buClr>
            </a:pP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cvLoadImage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const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char*</a:t>
            </a:r>
            <a:r>
              <a:rPr lang="en-US" altLang="zh-TW" sz="2000" i="1" dirty="0">
                <a:latin typeface="Times New Roman" pitchFamily="18" charset="0"/>
                <a:cs typeface="Times New Roman" pitchFamily="18" charset="0"/>
              </a:rPr>
              <a:t> filename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0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altLang="zh-TW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zh-TW" sz="2000" i="1" dirty="0" err="1">
                <a:latin typeface="Times New Roman" pitchFamily="18" charset="0"/>
                <a:cs typeface="Times New Roman" pitchFamily="18" charset="0"/>
              </a:rPr>
              <a:t>iscolor</a:t>
            </a:r>
            <a:r>
              <a:rPr lang="en-US" altLang="zh-TW" sz="2000" i="1" dirty="0">
                <a:latin typeface="Times New Roman" pitchFamily="18" charset="0"/>
                <a:cs typeface="Times New Roman" pitchFamily="18" charset="0"/>
              </a:rPr>
              <a:t>=CV_LOAD_IMAGE_COLOR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lvl="1" indent="-342900">
              <a:spcBef>
                <a:spcPts val="580"/>
              </a:spcBef>
              <a:buClr>
                <a:schemeClr val="accent1"/>
              </a:buClr>
            </a:pPr>
            <a:r>
              <a:rPr lang="en-US" altLang="zh-TW" sz="20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000" i="1" dirty="0" smtClean="0">
                <a:latin typeface="Times New Roman" pitchFamily="18" charset="0"/>
                <a:cs typeface="Times New Roman" pitchFamily="18" charset="0"/>
              </a:rPr>
              <a:t>ilename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：檔案名稱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1" indent="-342900">
              <a:spcBef>
                <a:spcPts val="580"/>
              </a:spcBef>
              <a:buClr>
                <a:schemeClr val="accent1"/>
              </a:buClr>
            </a:pPr>
            <a:r>
              <a:rPr lang="en-US" altLang="zh-TW" sz="2000" i="1" dirty="0" err="1" smtClean="0">
                <a:latin typeface="Times New Roman" pitchFamily="18" charset="0"/>
                <a:cs typeface="Times New Roman" pitchFamily="18" charset="0"/>
              </a:rPr>
              <a:t>iscolor</a:t>
            </a:r>
            <a:r>
              <a:rPr lang="en-US" altLang="zh-TW" sz="2000" i="1" dirty="0" smtClean="0">
                <a:latin typeface="Times New Roman" pitchFamily="18" charset="0"/>
                <a:cs typeface="Times New Roman" pitchFamily="18" charset="0"/>
              </a:rPr>
              <a:t>=CV_LOAD_IMAGE_COLOR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：讀入彩色圖片</a:t>
            </a:r>
            <a:endParaRPr lang="en-US" altLang="zh-TW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 t="32200" r="73041" b="48432"/>
          <a:stretch/>
        </p:blipFill>
        <p:spPr>
          <a:xfrm>
            <a:off x="1271464" y="1916832"/>
            <a:ext cx="3795588" cy="149826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 t="52859" r="52506" b="43267"/>
          <a:stretch/>
        </p:blipFill>
        <p:spPr>
          <a:xfrm>
            <a:off x="1271464" y="4429414"/>
            <a:ext cx="6573534" cy="295730"/>
          </a:xfrm>
          <a:prstGeom prst="rect">
            <a:avLst/>
          </a:prstGeom>
        </p:spPr>
      </p:pic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ea typeface="標楷體" pitchFamily="65" charset="-120"/>
                <a:cs typeface="Times New Roman" pitchFamily="18" charset="0"/>
              </a:rPr>
              <a:t>OpenCV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Times New Roman" pitchFamily="18" charset="0"/>
              </a:rPr>
              <a:t>讀取圖片練習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73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上下顛倒 做法一：直接二維座標互換</a:t>
            </a:r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67000"/>
            <a:ext cx="92837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圖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840000" y="1703159"/>
            <a:ext cx="4248472" cy="2877969"/>
          </a:xfrm>
          <a:prstGeom prst="rect">
            <a:avLst/>
          </a:prstGeom>
        </p:spPr>
      </p:pic>
      <p:graphicFrame>
        <p:nvGraphicFramePr>
          <p:cNvPr id="83" name="表格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538374"/>
              </p:ext>
            </p:extLst>
          </p:nvPr>
        </p:nvGraphicFramePr>
        <p:xfrm>
          <a:off x="6271282" y="5668888"/>
          <a:ext cx="5653917" cy="370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66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/>
                        <a:t>(H-1)</a:t>
                      </a:r>
                      <a:br>
                        <a:rPr lang="en-US" altLang="zh-TW" sz="900" dirty="0" smtClean="0"/>
                      </a:br>
                      <a:r>
                        <a:rPr lang="zh-TW" altLang="en-US" sz="900" dirty="0" smtClean="0"/>
                        <a:t>*</a:t>
                      </a:r>
                      <a:r>
                        <a:rPr lang="en-US" altLang="zh-TW" sz="900" dirty="0" smtClean="0"/>
                        <a:t>W+0</a:t>
                      </a:r>
                      <a:endParaRPr lang="zh-TW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/>
                        <a:t>(H-1)</a:t>
                      </a:r>
                      <a:r>
                        <a:rPr lang="zh-TW" altLang="en-US" sz="900" dirty="0" smtClean="0"/>
                        <a:t>*</a:t>
                      </a:r>
                      <a:r>
                        <a:rPr lang="en-US" altLang="zh-TW" sz="900" dirty="0" smtClean="0"/>
                        <a:t/>
                      </a:r>
                      <a:br>
                        <a:rPr lang="en-US" altLang="zh-TW" sz="900" dirty="0" smtClean="0"/>
                      </a:br>
                      <a:r>
                        <a:rPr lang="en-US" altLang="zh-TW" sz="900" dirty="0" smtClean="0"/>
                        <a:t>W+1</a:t>
                      </a:r>
                      <a:endParaRPr lang="zh-TW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(H-1)*</a:t>
                      </a:r>
                      <a:br>
                        <a:rPr lang="is-IS" altLang="zh-TW" sz="900" dirty="0" smtClean="0"/>
                      </a:br>
                      <a:r>
                        <a:rPr lang="is-IS" altLang="zh-TW" sz="900" dirty="0" smtClean="0"/>
                        <a:t>W+</a:t>
                      </a:r>
                      <a:r>
                        <a:rPr lang="en-US" altLang="zh-TW" sz="900" dirty="0" smtClean="0"/>
                        <a:t>2</a:t>
                      </a:r>
                      <a:endParaRPr lang="is-IS" altLang="zh-TW" sz="9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/>
                        <a:t>(H-1)</a:t>
                      </a:r>
                      <a:r>
                        <a:rPr lang="zh-TW" altLang="en-US" sz="900" dirty="0" smtClean="0"/>
                        <a:t>*</a:t>
                      </a:r>
                      <a:r>
                        <a:rPr lang="en-US" altLang="zh-TW" sz="900" dirty="0" smtClean="0"/>
                        <a:t/>
                      </a:r>
                      <a:br>
                        <a:rPr lang="en-US" altLang="zh-TW" sz="900" dirty="0" smtClean="0"/>
                      </a:br>
                      <a:r>
                        <a:rPr lang="en-US" altLang="zh-TW" sz="900" dirty="0" smtClean="0"/>
                        <a:t>W+3</a:t>
                      </a:r>
                      <a:endParaRPr lang="zh-TW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  <a:endParaRPr lang="zh-TW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  <a:endParaRPr lang="zh-TW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  <a:endParaRPr lang="zh-TW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8" name="表格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568763"/>
              </p:ext>
            </p:extLst>
          </p:nvPr>
        </p:nvGraphicFramePr>
        <p:xfrm>
          <a:off x="6271275" y="5660603"/>
          <a:ext cx="5653917" cy="370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66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/>
                        <a:t>(H-1)</a:t>
                      </a:r>
                      <a:br>
                        <a:rPr lang="en-US" altLang="zh-TW" sz="900" dirty="0" smtClean="0"/>
                      </a:br>
                      <a:r>
                        <a:rPr lang="zh-TW" altLang="en-US" sz="900" dirty="0" smtClean="0"/>
                        <a:t>*</a:t>
                      </a:r>
                      <a:r>
                        <a:rPr lang="en-US" altLang="zh-TW" sz="900" dirty="0" smtClean="0"/>
                        <a:t>W+0</a:t>
                      </a:r>
                      <a:endParaRPr lang="zh-TW" altLang="en-US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/>
                        <a:t>(H-1)</a:t>
                      </a:r>
                      <a:r>
                        <a:rPr lang="zh-TW" altLang="en-US" sz="900" dirty="0" smtClean="0"/>
                        <a:t>*</a:t>
                      </a:r>
                      <a:r>
                        <a:rPr lang="en-US" altLang="zh-TW" sz="900" dirty="0" smtClean="0"/>
                        <a:t/>
                      </a:r>
                      <a:br>
                        <a:rPr lang="en-US" altLang="zh-TW" sz="900" dirty="0" smtClean="0"/>
                      </a:br>
                      <a:r>
                        <a:rPr lang="en-US" altLang="zh-TW" sz="900" dirty="0" smtClean="0"/>
                        <a:t>W+1</a:t>
                      </a:r>
                      <a:endParaRPr lang="zh-TW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(H-1)*</a:t>
                      </a:r>
                      <a:br>
                        <a:rPr lang="is-IS" altLang="zh-TW" sz="900" dirty="0" smtClean="0"/>
                      </a:br>
                      <a:r>
                        <a:rPr lang="is-IS" altLang="zh-TW" sz="900" dirty="0" smtClean="0"/>
                        <a:t>W+</a:t>
                      </a:r>
                      <a:r>
                        <a:rPr lang="en-US" altLang="zh-TW" sz="900" dirty="0" smtClean="0"/>
                        <a:t>2</a:t>
                      </a:r>
                      <a:endParaRPr lang="is-IS" altLang="zh-TW" sz="9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/>
                        <a:t>(H-1)</a:t>
                      </a:r>
                      <a:r>
                        <a:rPr lang="zh-TW" altLang="en-US" sz="900" dirty="0" smtClean="0"/>
                        <a:t>*</a:t>
                      </a:r>
                      <a:r>
                        <a:rPr lang="en-US" altLang="zh-TW" sz="900" dirty="0" smtClean="0"/>
                        <a:t/>
                      </a:r>
                      <a:br>
                        <a:rPr lang="en-US" altLang="zh-TW" sz="900" dirty="0" smtClean="0"/>
                      </a:br>
                      <a:r>
                        <a:rPr lang="en-US" altLang="zh-TW" sz="900" dirty="0" smtClean="0"/>
                        <a:t>W+3</a:t>
                      </a:r>
                      <a:endParaRPr lang="zh-TW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  <a:endParaRPr lang="zh-TW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  <a:endParaRPr lang="zh-TW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  <a:endParaRPr lang="zh-TW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0" name="表格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756426"/>
              </p:ext>
            </p:extLst>
          </p:nvPr>
        </p:nvGraphicFramePr>
        <p:xfrm>
          <a:off x="6271278" y="5662212"/>
          <a:ext cx="5653917" cy="370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66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/>
                        <a:t>(H-1)</a:t>
                      </a:r>
                      <a:br>
                        <a:rPr lang="en-US" altLang="zh-TW" sz="900" dirty="0" smtClean="0"/>
                      </a:br>
                      <a:r>
                        <a:rPr lang="zh-TW" altLang="en-US" sz="900" dirty="0" smtClean="0"/>
                        <a:t>*</a:t>
                      </a:r>
                      <a:r>
                        <a:rPr lang="en-US" altLang="zh-TW" sz="900" dirty="0" smtClean="0"/>
                        <a:t>W+0</a:t>
                      </a:r>
                      <a:endParaRPr lang="zh-TW" altLang="en-US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/>
                        <a:t>(H-1)</a:t>
                      </a:r>
                      <a:r>
                        <a:rPr lang="zh-TW" altLang="en-US" sz="900" dirty="0" smtClean="0"/>
                        <a:t>*</a:t>
                      </a:r>
                      <a:r>
                        <a:rPr lang="en-US" altLang="zh-TW" sz="900" dirty="0" smtClean="0"/>
                        <a:t/>
                      </a:r>
                      <a:br>
                        <a:rPr lang="en-US" altLang="zh-TW" sz="900" dirty="0" smtClean="0"/>
                      </a:br>
                      <a:r>
                        <a:rPr lang="en-US" altLang="zh-TW" sz="900" dirty="0" smtClean="0"/>
                        <a:t>W+1</a:t>
                      </a:r>
                      <a:endParaRPr lang="zh-TW" altLang="en-US" sz="9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(H-1)*</a:t>
                      </a:r>
                      <a:br>
                        <a:rPr lang="is-IS" altLang="zh-TW" sz="900" dirty="0" smtClean="0"/>
                      </a:br>
                      <a:r>
                        <a:rPr lang="is-IS" altLang="zh-TW" sz="900" dirty="0" smtClean="0"/>
                        <a:t>W+</a:t>
                      </a:r>
                      <a:r>
                        <a:rPr lang="en-US" altLang="zh-TW" sz="900" dirty="0" smtClean="0"/>
                        <a:t>2</a:t>
                      </a:r>
                      <a:endParaRPr lang="is-IS" altLang="zh-TW" sz="9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/>
                        <a:t>(H-1)</a:t>
                      </a:r>
                      <a:r>
                        <a:rPr lang="zh-TW" altLang="en-US" sz="900" dirty="0" smtClean="0"/>
                        <a:t>*</a:t>
                      </a:r>
                      <a:r>
                        <a:rPr lang="en-US" altLang="zh-TW" sz="900" dirty="0" smtClean="0"/>
                        <a:t/>
                      </a:r>
                      <a:br>
                        <a:rPr lang="en-US" altLang="zh-TW" sz="900" dirty="0" smtClean="0"/>
                      </a:br>
                      <a:r>
                        <a:rPr lang="en-US" altLang="zh-TW" sz="900" dirty="0" smtClean="0"/>
                        <a:t>W+3</a:t>
                      </a:r>
                      <a:endParaRPr lang="zh-TW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  <a:endParaRPr lang="zh-TW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  <a:endParaRPr lang="zh-TW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  <a:endParaRPr lang="zh-TW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1" name="表格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558200"/>
              </p:ext>
            </p:extLst>
          </p:nvPr>
        </p:nvGraphicFramePr>
        <p:xfrm>
          <a:off x="6271280" y="5663202"/>
          <a:ext cx="5653917" cy="370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66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/>
                        <a:t>(H-1)</a:t>
                      </a:r>
                      <a:br>
                        <a:rPr lang="en-US" altLang="zh-TW" sz="900" dirty="0" smtClean="0"/>
                      </a:br>
                      <a:r>
                        <a:rPr lang="zh-TW" altLang="en-US" sz="900" dirty="0" smtClean="0"/>
                        <a:t>*</a:t>
                      </a:r>
                      <a:r>
                        <a:rPr lang="en-US" altLang="zh-TW" sz="900" dirty="0" smtClean="0"/>
                        <a:t>W+0</a:t>
                      </a:r>
                      <a:endParaRPr lang="zh-TW" altLang="en-US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/>
                        <a:t>(H-1)</a:t>
                      </a:r>
                      <a:r>
                        <a:rPr lang="zh-TW" altLang="en-US" sz="900" dirty="0" smtClean="0"/>
                        <a:t>*</a:t>
                      </a:r>
                      <a:r>
                        <a:rPr lang="en-US" altLang="zh-TW" sz="900" dirty="0" smtClean="0"/>
                        <a:t/>
                      </a:r>
                      <a:br>
                        <a:rPr lang="en-US" altLang="zh-TW" sz="900" dirty="0" smtClean="0"/>
                      </a:br>
                      <a:r>
                        <a:rPr lang="en-US" altLang="zh-TW" sz="900" dirty="0" smtClean="0"/>
                        <a:t>W+1</a:t>
                      </a:r>
                      <a:endParaRPr lang="zh-TW" altLang="en-US" sz="9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(H-1)*</a:t>
                      </a:r>
                      <a:br>
                        <a:rPr lang="is-IS" altLang="zh-TW" sz="900" dirty="0" smtClean="0"/>
                      </a:br>
                      <a:r>
                        <a:rPr lang="is-IS" altLang="zh-TW" sz="900" dirty="0" smtClean="0"/>
                        <a:t>W+</a:t>
                      </a:r>
                      <a:r>
                        <a:rPr lang="en-US" altLang="zh-TW" sz="900" dirty="0" smtClean="0"/>
                        <a:t>2</a:t>
                      </a:r>
                      <a:endParaRPr lang="is-IS" altLang="zh-TW" sz="900" dirty="0" smtClean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/>
                        <a:t>(H-1)</a:t>
                      </a:r>
                      <a:r>
                        <a:rPr lang="zh-TW" altLang="en-US" sz="900" dirty="0" smtClean="0"/>
                        <a:t>*</a:t>
                      </a:r>
                      <a:r>
                        <a:rPr lang="en-US" altLang="zh-TW" sz="900" dirty="0" smtClean="0"/>
                        <a:t/>
                      </a:r>
                      <a:br>
                        <a:rPr lang="en-US" altLang="zh-TW" sz="900" dirty="0" smtClean="0"/>
                      </a:br>
                      <a:r>
                        <a:rPr lang="en-US" altLang="zh-TW" sz="900" dirty="0" smtClean="0"/>
                        <a:t>W+3</a:t>
                      </a:r>
                      <a:endParaRPr lang="zh-TW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  <a:endParaRPr lang="zh-TW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  <a:endParaRPr lang="zh-TW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  <a:endParaRPr lang="zh-TW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8" name="表格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715407"/>
              </p:ext>
            </p:extLst>
          </p:nvPr>
        </p:nvGraphicFramePr>
        <p:xfrm>
          <a:off x="6271281" y="5660603"/>
          <a:ext cx="5653917" cy="370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66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/>
                        <a:t>(H-1)</a:t>
                      </a:r>
                      <a:br>
                        <a:rPr lang="en-US" altLang="zh-TW" sz="900" dirty="0" smtClean="0"/>
                      </a:br>
                      <a:r>
                        <a:rPr lang="zh-TW" altLang="en-US" sz="900" dirty="0" smtClean="0"/>
                        <a:t>*</a:t>
                      </a:r>
                      <a:r>
                        <a:rPr lang="en-US" altLang="zh-TW" sz="900" dirty="0" smtClean="0"/>
                        <a:t>W+0</a:t>
                      </a:r>
                      <a:endParaRPr lang="zh-TW" altLang="en-US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/>
                        <a:t>(H-1)</a:t>
                      </a:r>
                      <a:r>
                        <a:rPr lang="zh-TW" altLang="en-US" sz="900" dirty="0" smtClean="0"/>
                        <a:t>*</a:t>
                      </a:r>
                      <a:r>
                        <a:rPr lang="en-US" altLang="zh-TW" sz="900" dirty="0" smtClean="0"/>
                        <a:t/>
                      </a:r>
                      <a:br>
                        <a:rPr lang="en-US" altLang="zh-TW" sz="900" dirty="0" smtClean="0"/>
                      </a:br>
                      <a:r>
                        <a:rPr lang="en-US" altLang="zh-TW" sz="900" dirty="0" smtClean="0"/>
                        <a:t>W+1</a:t>
                      </a:r>
                      <a:endParaRPr lang="zh-TW" altLang="en-US" sz="9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(H-1)*</a:t>
                      </a:r>
                      <a:br>
                        <a:rPr lang="is-IS" altLang="zh-TW" sz="900" dirty="0" smtClean="0"/>
                      </a:br>
                      <a:r>
                        <a:rPr lang="is-IS" altLang="zh-TW" sz="900" dirty="0" smtClean="0"/>
                        <a:t>W+</a:t>
                      </a:r>
                      <a:r>
                        <a:rPr lang="en-US" altLang="zh-TW" sz="900" dirty="0" smtClean="0"/>
                        <a:t>2</a:t>
                      </a:r>
                      <a:endParaRPr lang="is-IS" altLang="zh-TW" sz="900" dirty="0" smtClean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/>
                        <a:t>(H-1)</a:t>
                      </a:r>
                      <a:r>
                        <a:rPr lang="zh-TW" altLang="en-US" sz="900" dirty="0" smtClean="0"/>
                        <a:t>*</a:t>
                      </a:r>
                      <a:r>
                        <a:rPr lang="en-US" altLang="zh-TW" sz="900" dirty="0" smtClean="0"/>
                        <a:t/>
                      </a:r>
                      <a:br>
                        <a:rPr lang="en-US" altLang="zh-TW" sz="900" dirty="0" smtClean="0"/>
                      </a:br>
                      <a:r>
                        <a:rPr lang="en-US" altLang="zh-TW" sz="900" dirty="0" smtClean="0"/>
                        <a:t>W+3</a:t>
                      </a:r>
                      <a:endParaRPr lang="zh-TW" altLang="en-US" sz="9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  <a:endParaRPr lang="zh-TW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  <a:endParaRPr lang="zh-TW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  <a:endParaRPr lang="zh-TW" alt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" name="表格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001538"/>
              </p:ext>
            </p:extLst>
          </p:nvPr>
        </p:nvGraphicFramePr>
        <p:xfrm>
          <a:off x="6271269" y="5662275"/>
          <a:ext cx="5653917" cy="3789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82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891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/>
                        <a:t>(H-1)</a:t>
                      </a:r>
                      <a:br>
                        <a:rPr lang="en-US" altLang="zh-TW" sz="900" dirty="0" smtClean="0"/>
                      </a:br>
                      <a:r>
                        <a:rPr lang="zh-TW" altLang="en-US" sz="900" dirty="0" smtClean="0"/>
                        <a:t>*</a:t>
                      </a:r>
                      <a:r>
                        <a:rPr lang="en-US" altLang="zh-TW" sz="900" dirty="0" smtClean="0"/>
                        <a:t>W+0</a:t>
                      </a:r>
                      <a:endParaRPr lang="zh-TW" altLang="en-US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/>
                        <a:t>(H-1)</a:t>
                      </a:r>
                      <a:r>
                        <a:rPr lang="zh-TW" altLang="en-US" sz="900" dirty="0" smtClean="0"/>
                        <a:t>*</a:t>
                      </a:r>
                      <a:r>
                        <a:rPr lang="en-US" altLang="zh-TW" sz="900" dirty="0" smtClean="0"/>
                        <a:t/>
                      </a:r>
                      <a:br>
                        <a:rPr lang="en-US" altLang="zh-TW" sz="900" dirty="0" smtClean="0"/>
                      </a:br>
                      <a:r>
                        <a:rPr lang="en-US" altLang="zh-TW" sz="900" dirty="0" smtClean="0"/>
                        <a:t>W+1</a:t>
                      </a:r>
                      <a:endParaRPr lang="zh-TW" altLang="en-US" sz="9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(H-1)*</a:t>
                      </a:r>
                      <a:br>
                        <a:rPr lang="is-IS" altLang="zh-TW" sz="900" dirty="0" smtClean="0"/>
                      </a:br>
                      <a:r>
                        <a:rPr lang="is-IS" altLang="zh-TW" sz="900" dirty="0" smtClean="0"/>
                        <a:t>W+</a:t>
                      </a:r>
                      <a:r>
                        <a:rPr lang="en-US" altLang="zh-TW" sz="900" dirty="0" smtClean="0"/>
                        <a:t>2</a:t>
                      </a:r>
                      <a:endParaRPr lang="is-IS" altLang="zh-TW" sz="900" dirty="0" smtClean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/>
                        <a:t>(H-1)</a:t>
                      </a:r>
                      <a:r>
                        <a:rPr lang="zh-TW" altLang="en-US" sz="900" dirty="0" smtClean="0"/>
                        <a:t>*</a:t>
                      </a:r>
                      <a:r>
                        <a:rPr lang="en-US" altLang="zh-TW" sz="900" dirty="0" smtClean="0"/>
                        <a:t/>
                      </a:r>
                      <a:br>
                        <a:rPr lang="en-US" altLang="zh-TW" sz="900" dirty="0" smtClean="0"/>
                      </a:br>
                      <a:r>
                        <a:rPr lang="en-US" altLang="zh-TW" sz="900" dirty="0" smtClean="0"/>
                        <a:t>W+3</a:t>
                      </a:r>
                      <a:endParaRPr lang="zh-TW" altLang="en-US" sz="9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  <a:endParaRPr lang="zh-TW" altLang="en-US" sz="9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  <a:endParaRPr lang="zh-TW" altLang="en-US" sz="9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  <a:endParaRPr lang="zh-TW" altLang="en-US" sz="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TW" sz="900" dirty="0" smtClean="0"/>
                        <a:t>…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6" name="橢圓 75"/>
          <p:cNvSpPr/>
          <p:nvPr/>
        </p:nvSpPr>
        <p:spPr>
          <a:xfrm>
            <a:off x="6528048" y="5831238"/>
            <a:ext cx="190628" cy="1528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73" name="橢圓 72"/>
          <p:cNvSpPr/>
          <p:nvPr/>
        </p:nvSpPr>
        <p:spPr>
          <a:xfrm>
            <a:off x="7112764" y="5796466"/>
            <a:ext cx="190628" cy="15281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71" name="橢圓 70"/>
          <p:cNvSpPr/>
          <p:nvPr/>
        </p:nvSpPr>
        <p:spPr>
          <a:xfrm>
            <a:off x="7727986" y="5816790"/>
            <a:ext cx="190628" cy="15281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115" name="橢圓 114"/>
          <p:cNvSpPr/>
          <p:nvPr/>
        </p:nvSpPr>
        <p:spPr>
          <a:xfrm flipH="1">
            <a:off x="8318852" y="5794259"/>
            <a:ext cx="190628" cy="15281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上下顛倒 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做法二：二維轉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一維</a:t>
            </a:r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2050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204325" y="18405475"/>
            <a:ext cx="0" cy="0"/>
          </a:xfrm>
          <a:custGeom>
            <a:avLst/>
            <a:gdLst>
              <a:gd name="T0" fmla="+- 0 3944 3944"/>
              <a:gd name="T1" fmla="*/ T0 w 1"/>
              <a:gd name="T2" fmla="+- 0 9451 9451"/>
              <a:gd name="T3" fmla="*/ 9451 h 1"/>
              <a:gd name="T4" fmla="+- 0 3944 3944"/>
              <a:gd name="T5" fmla="*/ T4 w 1"/>
              <a:gd name="T6" fmla="+- 0 9451 9451"/>
              <a:gd name="T7" fmla="*/ 9451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00" y="1692000"/>
            <a:ext cx="4248472" cy="2877969"/>
          </a:xfrm>
          <a:prstGeom prst="rect">
            <a:avLst/>
          </a:prstGeom>
        </p:spPr>
      </p:pic>
      <p:cxnSp>
        <p:nvCxnSpPr>
          <p:cNvPr id="11" name="直線接點 10"/>
          <p:cNvCxnSpPr/>
          <p:nvPr/>
        </p:nvCxnSpPr>
        <p:spPr>
          <a:xfrm>
            <a:off x="1109783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1336539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563295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1790050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2016806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2243562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2470318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2753762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3037207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3263962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3490718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3717474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3944229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4170985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4397741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4681185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883028" y="195189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883028" y="216545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883028" y="237901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883028" y="2592577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883028" y="280613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883028" y="3019697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883028" y="323325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883028" y="344681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883028" y="366037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883028" y="3873938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883028" y="4087498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883028" y="4301058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/>
          <p:cNvCxnSpPr/>
          <p:nvPr/>
        </p:nvCxnSpPr>
        <p:spPr>
          <a:xfrm flipH="1">
            <a:off x="10818105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直線接點 87"/>
          <p:cNvCxnSpPr/>
          <p:nvPr/>
        </p:nvCxnSpPr>
        <p:spPr>
          <a:xfrm flipH="1">
            <a:off x="10591349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/>
          <p:cNvCxnSpPr/>
          <p:nvPr/>
        </p:nvCxnSpPr>
        <p:spPr>
          <a:xfrm flipH="1">
            <a:off x="10364593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 89"/>
          <p:cNvCxnSpPr/>
          <p:nvPr/>
        </p:nvCxnSpPr>
        <p:spPr>
          <a:xfrm flipH="1">
            <a:off x="10137838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線接點 90"/>
          <p:cNvCxnSpPr/>
          <p:nvPr/>
        </p:nvCxnSpPr>
        <p:spPr>
          <a:xfrm flipH="1">
            <a:off x="9911082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直線接點 91"/>
          <p:cNvCxnSpPr/>
          <p:nvPr/>
        </p:nvCxnSpPr>
        <p:spPr>
          <a:xfrm flipH="1">
            <a:off x="9684326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直線接點 92"/>
          <p:cNvCxnSpPr/>
          <p:nvPr/>
        </p:nvCxnSpPr>
        <p:spPr>
          <a:xfrm flipH="1">
            <a:off x="9457570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直線接點 93"/>
          <p:cNvCxnSpPr/>
          <p:nvPr/>
        </p:nvCxnSpPr>
        <p:spPr>
          <a:xfrm flipH="1">
            <a:off x="9174126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直線接點 94"/>
          <p:cNvCxnSpPr/>
          <p:nvPr/>
        </p:nvCxnSpPr>
        <p:spPr>
          <a:xfrm flipH="1">
            <a:off x="8890681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直線接點 95"/>
          <p:cNvCxnSpPr/>
          <p:nvPr/>
        </p:nvCxnSpPr>
        <p:spPr>
          <a:xfrm flipH="1">
            <a:off x="8663926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直線接點 96"/>
          <p:cNvCxnSpPr/>
          <p:nvPr/>
        </p:nvCxnSpPr>
        <p:spPr>
          <a:xfrm flipH="1">
            <a:off x="8437170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直線接點 97"/>
          <p:cNvCxnSpPr/>
          <p:nvPr/>
        </p:nvCxnSpPr>
        <p:spPr>
          <a:xfrm flipH="1">
            <a:off x="8210414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直線接點 98"/>
          <p:cNvCxnSpPr/>
          <p:nvPr/>
        </p:nvCxnSpPr>
        <p:spPr>
          <a:xfrm flipH="1">
            <a:off x="7983659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直線接點 99"/>
          <p:cNvCxnSpPr/>
          <p:nvPr/>
        </p:nvCxnSpPr>
        <p:spPr>
          <a:xfrm flipH="1">
            <a:off x="7756903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直線接點 100"/>
          <p:cNvCxnSpPr/>
          <p:nvPr/>
        </p:nvCxnSpPr>
        <p:spPr>
          <a:xfrm flipH="1">
            <a:off x="7530147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直線接點 101"/>
          <p:cNvCxnSpPr/>
          <p:nvPr/>
        </p:nvCxnSpPr>
        <p:spPr>
          <a:xfrm flipH="1">
            <a:off x="7246703" y="1738337"/>
            <a:ext cx="0" cy="2829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直線接點 102"/>
          <p:cNvCxnSpPr/>
          <p:nvPr/>
        </p:nvCxnSpPr>
        <p:spPr>
          <a:xfrm flipH="1">
            <a:off x="6906569" y="195189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直線接點 103"/>
          <p:cNvCxnSpPr/>
          <p:nvPr/>
        </p:nvCxnSpPr>
        <p:spPr>
          <a:xfrm flipH="1">
            <a:off x="6906569" y="216545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直線接點 104"/>
          <p:cNvCxnSpPr/>
          <p:nvPr/>
        </p:nvCxnSpPr>
        <p:spPr>
          <a:xfrm flipH="1">
            <a:off x="6906569" y="237901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直線接點 105"/>
          <p:cNvCxnSpPr/>
          <p:nvPr/>
        </p:nvCxnSpPr>
        <p:spPr>
          <a:xfrm flipH="1">
            <a:off x="6849880" y="2592577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直線接點 106"/>
          <p:cNvCxnSpPr/>
          <p:nvPr/>
        </p:nvCxnSpPr>
        <p:spPr>
          <a:xfrm flipH="1">
            <a:off x="6906569" y="280613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直線接點 107"/>
          <p:cNvCxnSpPr/>
          <p:nvPr/>
        </p:nvCxnSpPr>
        <p:spPr>
          <a:xfrm flipH="1">
            <a:off x="6849880" y="3019697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直線接點 108"/>
          <p:cNvCxnSpPr/>
          <p:nvPr/>
        </p:nvCxnSpPr>
        <p:spPr>
          <a:xfrm flipH="1">
            <a:off x="6906569" y="323325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直線接點 109"/>
          <p:cNvCxnSpPr/>
          <p:nvPr/>
        </p:nvCxnSpPr>
        <p:spPr>
          <a:xfrm flipH="1">
            <a:off x="6906569" y="344681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直線接點 110"/>
          <p:cNvCxnSpPr/>
          <p:nvPr/>
        </p:nvCxnSpPr>
        <p:spPr>
          <a:xfrm flipH="1">
            <a:off x="6906569" y="3660377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直線接點 111"/>
          <p:cNvCxnSpPr/>
          <p:nvPr/>
        </p:nvCxnSpPr>
        <p:spPr>
          <a:xfrm flipH="1">
            <a:off x="6849880" y="3873938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直線接點 112"/>
          <p:cNvCxnSpPr/>
          <p:nvPr/>
        </p:nvCxnSpPr>
        <p:spPr>
          <a:xfrm flipH="1">
            <a:off x="6906569" y="4087498"/>
            <a:ext cx="4138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直線接點 113"/>
          <p:cNvCxnSpPr/>
          <p:nvPr/>
        </p:nvCxnSpPr>
        <p:spPr>
          <a:xfrm flipH="1">
            <a:off x="6849880" y="4301058"/>
            <a:ext cx="4194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橢圓 69"/>
          <p:cNvSpPr/>
          <p:nvPr/>
        </p:nvSpPr>
        <p:spPr>
          <a:xfrm>
            <a:off x="1112551" y="1744079"/>
            <a:ext cx="170067" cy="16017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/>
          <p:cNvSpPr/>
          <p:nvPr/>
        </p:nvSpPr>
        <p:spPr>
          <a:xfrm>
            <a:off x="1342760" y="1744079"/>
            <a:ext cx="170067" cy="16017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橢圓 74"/>
          <p:cNvSpPr/>
          <p:nvPr/>
        </p:nvSpPr>
        <p:spPr>
          <a:xfrm>
            <a:off x="1554031" y="1744079"/>
            <a:ext cx="170067" cy="16017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82" name="表格 81"/>
          <p:cNvGraphicFramePr>
            <a:graphicFrameLocks noGrp="1"/>
          </p:cNvGraphicFramePr>
          <p:nvPr>
            <p:extLst/>
          </p:nvPr>
        </p:nvGraphicFramePr>
        <p:xfrm>
          <a:off x="479376" y="5669329"/>
          <a:ext cx="537591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橢圓 38"/>
          <p:cNvSpPr/>
          <p:nvPr/>
        </p:nvSpPr>
        <p:spPr>
          <a:xfrm>
            <a:off x="883028" y="1738337"/>
            <a:ext cx="170067" cy="160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4" name="表格 73"/>
          <p:cNvGraphicFramePr>
            <a:graphicFrameLocks noGrp="1"/>
          </p:cNvGraphicFramePr>
          <p:nvPr>
            <p:extLst/>
          </p:nvPr>
        </p:nvGraphicFramePr>
        <p:xfrm>
          <a:off x="479376" y="5669329"/>
          <a:ext cx="537591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7" name="向右箭號 76"/>
          <p:cNvSpPr/>
          <p:nvPr/>
        </p:nvSpPr>
        <p:spPr>
          <a:xfrm rot="5400000">
            <a:off x="2487738" y="4788051"/>
            <a:ext cx="810291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8" name="向右箭號 77"/>
          <p:cNvSpPr/>
          <p:nvPr/>
        </p:nvSpPr>
        <p:spPr>
          <a:xfrm rot="16200000">
            <a:off x="8768451" y="4732406"/>
            <a:ext cx="81135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aphicFrame>
        <p:nvGraphicFramePr>
          <p:cNvPr id="79" name="表格 78"/>
          <p:cNvGraphicFramePr>
            <a:graphicFrameLocks noGrp="1"/>
          </p:cNvGraphicFramePr>
          <p:nvPr>
            <p:extLst/>
          </p:nvPr>
        </p:nvGraphicFramePr>
        <p:xfrm>
          <a:off x="479376" y="5669329"/>
          <a:ext cx="537591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0" name="表格 79"/>
          <p:cNvGraphicFramePr>
            <a:graphicFrameLocks noGrp="1"/>
          </p:cNvGraphicFramePr>
          <p:nvPr>
            <p:extLst/>
          </p:nvPr>
        </p:nvGraphicFramePr>
        <p:xfrm>
          <a:off x="479376" y="5669329"/>
          <a:ext cx="537591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1" name="表格 80"/>
          <p:cNvGraphicFramePr>
            <a:graphicFrameLocks noGrp="1"/>
          </p:cNvGraphicFramePr>
          <p:nvPr>
            <p:extLst/>
          </p:nvPr>
        </p:nvGraphicFramePr>
        <p:xfrm>
          <a:off x="479376" y="5669329"/>
          <a:ext cx="537591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9" name="橢圓 118"/>
          <p:cNvSpPr/>
          <p:nvPr/>
        </p:nvSpPr>
        <p:spPr>
          <a:xfrm>
            <a:off x="623392" y="5733256"/>
            <a:ext cx="208378" cy="172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橢圓 121"/>
          <p:cNvSpPr/>
          <p:nvPr/>
        </p:nvSpPr>
        <p:spPr>
          <a:xfrm>
            <a:off x="1247760" y="5763356"/>
            <a:ext cx="208378" cy="17292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橢圓 122"/>
          <p:cNvSpPr/>
          <p:nvPr/>
        </p:nvSpPr>
        <p:spPr>
          <a:xfrm>
            <a:off x="1921806" y="5786646"/>
            <a:ext cx="208378" cy="1729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4" name="橢圓 123"/>
          <p:cNvSpPr/>
          <p:nvPr/>
        </p:nvSpPr>
        <p:spPr>
          <a:xfrm>
            <a:off x="2429257" y="5831239"/>
            <a:ext cx="208378" cy="17292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144098" y="4841566"/>
            <a:ext cx="1895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Image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height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</a:t>
            </a:r>
          </a:p>
          <a:p>
            <a:r>
              <a:rPr kumimoji="1"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Image</a:t>
            </a:r>
            <a:r>
              <a:rPr kumimoji="1"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width</a:t>
            </a:r>
            <a:r>
              <a:rPr kumimoji="1"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</a:t>
            </a:r>
            <a:r>
              <a:rPr kumimoji="1"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</a:t>
            </a:r>
            <a:endParaRPr kumimoji="1" lang="zh-TW" altLang="en-US" dirty="0"/>
          </a:p>
        </p:txBody>
      </p:sp>
      <p:graphicFrame>
        <p:nvGraphicFramePr>
          <p:cNvPr id="126" name="表格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585972"/>
              </p:ext>
            </p:extLst>
          </p:nvPr>
        </p:nvGraphicFramePr>
        <p:xfrm>
          <a:off x="479376" y="5677404"/>
          <a:ext cx="537591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3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03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0.01901 0.5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01068 0.5976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0.04063 0.597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0.07396 0.5879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0.01528 L 0.13165 0.07223 C 0.15873 0.08542 0.19987 0.09329 0.24284 0.09329 C 0.2918 0.09329 0.33086 0.08542 0.35808 0.07223 L 0.48959 0.01528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0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0.00995 L 0.1237 0.07916 C 0.15026 0.0949 0.18997 0.1037 0.2319 0.1037 C 0.2793 0.1037 0.31745 0.0949 0.34388 0.07916 L 0.47148 0.00995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0.12838 0.0706 C 0.1552 0.08658 0.19544 0.09583 0.23776 0.09583 C 0.28567 0.09583 0.32435 0.08658 0.35117 0.0706 L 0.4802 -1.11111E-6 " pathEditMode="relative" rAng="0" ptsTypes="AAAAA">
                                      <p:cBhvr>
                                        <p:cTn id="5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12864 0.05856 C 0.1556 0.07176 0.1957 0.07986 0.23815 0.07986 C 0.28646 0.07986 0.32487 0.07176 0.35182 0.05856 L 0.48138 7.40741E-7 " pathEditMode="relative" rAng="0" ptsTypes="AAAAA">
                                      <p:cBhvr>
                                        <p:cTn id="6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62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03256 -0.2136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0164 -0.2092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01472 -0.2106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04401 -0.2074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73" grpId="0" animBg="1"/>
      <p:bldP spid="73" grpId="1" animBg="1"/>
      <p:bldP spid="71" grpId="0" animBg="1"/>
      <p:bldP spid="71" grpId="1" animBg="1"/>
      <p:bldP spid="115" grpId="0" animBg="1"/>
      <p:bldP spid="115" grpId="1" animBg="1"/>
      <p:bldP spid="70" grpId="0" animBg="1"/>
      <p:bldP spid="72" grpId="0" animBg="1"/>
      <p:bldP spid="75" grpId="0" animBg="1"/>
      <p:bldP spid="39" grpId="0" animBg="1"/>
      <p:bldP spid="119" grpId="0" animBg="1"/>
      <p:bldP spid="119" grpId="1" animBg="1"/>
      <p:bldP spid="119" grpId="2" animBg="1"/>
      <p:bldP spid="122" grpId="0" animBg="1"/>
      <p:bldP spid="122" grpId="1" animBg="1"/>
      <p:bldP spid="122" grpId="2" animBg="1"/>
      <p:bldP spid="123" grpId="0" animBg="1"/>
      <p:bldP spid="123" grpId="1" animBg="1"/>
      <p:bldP spid="123" grpId="2" animBg="1"/>
      <p:bldP spid="124" grpId="0" animBg="1"/>
      <p:bldP spid="124" grpId="1" animBg="1"/>
      <p:bldP spid="124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上下顛倒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32</a:t>
            </a:fld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33" y="1825625"/>
            <a:ext cx="8769734" cy="4351338"/>
          </a:xfrm>
        </p:spPr>
      </p:pic>
    </p:spTree>
    <p:extLst>
      <p:ext uri="{BB962C8B-B14F-4D97-AF65-F5344CB8AC3E}">
        <p14:creationId xmlns:p14="http://schemas.microsoft.com/office/powerpoint/2010/main" val="5622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課堂練習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上下顛倒且左右相反</a:t>
            </a:r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7" name="圖片 6" descr="0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545" y="2420889"/>
            <a:ext cx="4001241" cy="2877969"/>
          </a:xfrm>
          <a:prstGeom prst="rect">
            <a:avLst/>
          </a:prstGeom>
        </p:spPr>
      </p:pic>
      <p:sp>
        <p:nvSpPr>
          <p:cNvPr id="3074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204325" y="18405475"/>
            <a:ext cx="0" cy="0"/>
          </a:xfrm>
          <a:custGeom>
            <a:avLst/>
            <a:gdLst>
              <a:gd name="T0" fmla="+- 0 3944 3944"/>
              <a:gd name="T1" fmla="*/ T0 w 1"/>
              <a:gd name="T2" fmla="+- 0 9451 9451"/>
              <a:gd name="T3" fmla="*/ 9451 h 1"/>
              <a:gd name="T4" fmla="+- 0 3944 3944"/>
              <a:gd name="T5" fmla="*/ T4 w 1"/>
              <a:gd name="T6" fmla="+- 0 9451 9451"/>
              <a:gd name="T7" fmla="*/ 9451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" name="圖片 8" descr="0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6528048" y="2420888"/>
            <a:ext cx="4001241" cy="287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HW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90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度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/270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度</a:t>
            </a:r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34</a:t>
            </a:fld>
            <a:endParaRPr lang="zh-TW" altLang="en-US"/>
          </a:p>
        </p:txBody>
      </p:sp>
      <p:pic>
        <p:nvPicPr>
          <p:cNvPr id="7" name="圖片 6" descr="0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431" y="2348880"/>
            <a:ext cx="4001241" cy="2877969"/>
          </a:xfrm>
          <a:prstGeom prst="rect">
            <a:avLst/>
          </a:prstGeom>
        </p:spPr>
      </p:pic>
      <p:sp>
        <p:nvSpPr>
          <p:cNvPr id="3074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204325" y="18405475"/>
            <a:ext cx="0" cy="0"/>
          </a:xfrm>
          <a:custGeom>
            <a:avLst/>
            <a:gdLst>
              <a:gd name="T0" fmla="+- 0 3944 3944"/>
              <a:gd name="T1" fmla="*/ T0 w 1"/>
              <a:gd name="T2" fmla="+- 0 9451 9451"/>
              <a:gd name="T3" fmla="*/ 9451 h 1"/>
              <a:gd name="T4" fmla="+- 0 3944 3944"/>
              <a:gd name="T5" fmla="*/ T4 w 1"/>
              <a:gd name="T6" fmla="+- 0 9451 9451"/>
              <a:gd name="T7" fmla="*/ 9451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" name="圖片 8" descr="0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598260" y="2264795"/>
            <a:ext cx="4001241" cy="2877969"/>
          </a:xfrm>
          <a:prstGeom prst="rect">
            <a:avLst/>
          </a:prstGeom>
        </p:spPr>
      </p:pic>
      <p:pic>
        <p:nvPicPr>
          <p:cNvPr id="8" name="圖片 7" descr="0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931453" y="2252326"/>
            <a:ext cx="4001241" cy="287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dirty="0" smtClean="0"/>
              <a:t>How </a:t>
            </a:r>
            <a:r>
              <a:rPr lang="en-US" altLang="zh-TW" dirty="0"/>
              <a:t>to change </a:t>
            </a:r>
            <a:r>
              <a:rPr lang="en-US" altLang="zh-TW" dirty="0" smtClean="0"/>
              <a:t>resolution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35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17235"/>
            <a:ext cx="7720308" cy="36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8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dirty="0" smtClean="0"/>
              <a:t>How </a:t>
            </a:r>
            <a:r>
              <a:rPr lang="en-US" altLang="zh-TW" dirty="0"/>
              <a:t>to change </a:t>
            </a:r>
            <a:r>
              <a:rPr lang="en-US" altLang="zh-TW" dirty="0" smtClean="0"/>
              <a:t>resolution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放大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2279577" y="2996952"/>
          <a:ext cx="1857807" cy="1684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9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66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9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向右箭號 5"/>
          <p:cNvSpPr/>
          <p:nvPr/>
        </p:nvSpPr>
        <p:spPr>
          <a:xfrm>
            <a:off x="4655840" y="3501008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6456040" y="2068236"/>
          <a:ext cx="3715200" cy="336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1600">
                <a:tc>
                  <a:txBody>
                    <a:bodyPr/>
                    <a:lstStyle/>
                    <a:p>
                      <a:endParaRPr kumimoji="0" lang="zh-TW" altLang="en-US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zh-TW" altLang="en-US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endParaRPr kumimoji="0" lang="zh-TW" altLang="en-US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zh-TW" altLang="en-US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橢圓 7"/>
          <p:cNvSpPr/>
          <p:nvPr/>
        </p:nvSpPr>
        <p:spPr>
          <a:xfrm>
            <a:off x="2063552" y="2780928"/>
            <a:ext cx="1008112" cy="972108"/>
          </a:xfrm>
          <a:prstGeom prst="ellipse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855641" y="486916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3 × 3</a:t>
            </a:r>
            <a:endParaRPr lang="zh-TW" altLang="en-US" sz="2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8112225" y="558924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6 × 6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20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dirty="0" smtClean="0"/>
              <a:t>How </a:t>
            </a:r>
            <a:r>
              <a:rPr lang="en-US" altLang="zh-TW" dirty="0"/>
              <a:t>to change </a:t>
            </a:r>
            <a:r>
              <a:rPr lang="en-US" altLang="zh-TW" dirty="0" smtClean="0"/>
              <a:t>resolution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放大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2279577" y="2996952"/>
          <a:ext cx="1857807" cy="1684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9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66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9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向右箭號 5"/>
          <p:cNvSpPr/>
          <p:nvPr/>
        </p:nvSpPr>
        <p:spPr>
          <a:xfrm>
            <a:off x="4655840" y="3501008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6456040" y="2068236"/>
          <a:ext cx="3715200" cy="336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1600">
                <a:tc>
                  <a:txBody>
                    <a:bodyPr/>
                    <a:lstStyle/>
                    <a:p>
                      <a:endParaRPr kumimoji="0" lang="zh-TW" altLang="en-US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zh-TW" altLang="en-US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endParaRPr kumimoji="0" lang="zh-TW" altLang="en-US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zh-TW" altLang="en-US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橢圓 7"/>
          <p:cNvSpPr/>
          <p:nvPr/>
        </p:nvSpPr>
        <p:spPr>
          <a:xfrm>
            <a:off x="2711624" y="2775793"/>
            <a:ext cx="1008112" cy="972108"/>
          </a:xfrm>
          <a:prstGeom prst="ellipse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841352" y="486916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3 × 3</a:t>
            </a:r>
            <a:endParaRPr lang="zh-TW" altLang="en-US" sz="2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112225" y="558924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6 × 6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16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dirty="0" smtClean="0"/>
              <a:t>How </a:t>
            </a:r>
            <a:r>
              <a:rPr lang="en-US" altLang="zh-TW" dirty="0"/>
              <a:t>to change </a:t>
            </a:r>
            <a:r>
              <a:rPr lang="en-US" altLang="zh-TW" dirty="0" smtClean="0"/>
              <a:t>resolution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放大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2279577" y="2996952"/>
          <a:ext cx="1857807" cy="1684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9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66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9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向右箭號 5"/>
          <p:cNvSpPr/>
          <p:nvPr/>
        </p:nvSpPr>
        <p:spPr>
          <a:xfrm>
            <a:off x="4655840" y="3501008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6456040" y="2068236"/>
          <a:ext cx="3715200" cy="336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1600">
                <a:tc>
                  <a:txBody>
                    <a:bodyPr/>
                    <a:lstStyle/>
                    <a:p>
                      <a:endParaRPr kumimoji="0" lang="zh-TW" altLang="en-US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zh-TW" altLang="en-US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endParaRPr kumimoji="0" lang="zh-TW" altLang="en-US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zh-TW" altLang="en-US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橢圓 7"/>
          <p:cNvSpPr/>
          <p:nvPr/>
        </p:nvSpPr>
        <p:spPr>
          <a:xfrm>
            <a:off x="3359696" y="2775793"/>
            <a:ext cx="1008112" cy="972108"/>
          </a:xfrm>
          <a:prstGeom prst="ellipse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841352" y="486916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3 × 3</a:t>
            </a:r>
            <a:endParaRPr lang="zh-TW" altLang="en-US" sz="2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112225" y="558924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6 × 6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42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dirty="0" smtClean="0"/>
              <a:t>How </a:t>
            </a:r>
            <a:r>
              <a:rPr lang="en-US" altLang="zh-TW" dirty="0"/>
              <a:t>to change </a:t>
            </a:r>
            <a:r>
              <a:rPr lang="en-US" altLang="zh-TW" dirty="0" smtClean="0"/>
              <a:t>resolution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放大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2279577" y="2996952"/>
          <a:ext cx="1857807" cy="1684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9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66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9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向右箭號 5"/>
          <p:cNvSpPr/>
          <p:nvPr/>
        </p:nvSpPr>
        <p:spPr>
          <a:xfrm>
            <a:off x="4655840" y="3501008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6456040" y="2068236"/>
          <a:ext cx="3715200" cy="336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1600">
                <a:tc>
                  <a:txBody>
                    <a:bodyPr/>
                    <a:lstStyle/>
                    <a:p>
                      <a:endParaRPr kumimoji="0" lang="zh-TW" altLang="en-US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zh-TW" altLang="en-US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endParaRPr kumimoji="0" lang="zh-TW" altLang="en-US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zh-TW" altLang="en-US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9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9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2841352" y="486916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3 × 3</a:t>
            </a:r>
            <a:endParaRPr lang="zh-TW" altLang="en-US" sz="2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112225" y="558924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6 × 6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80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447800"/>
            <a:ext cx="9722296" cy="4572000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如果</a:t>
            </a:r>
            <a:r>
              <a:rPr lang="en-US" altLang="zh-TW" sz="20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InImage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沒有讀到欲讀取之圖片，則印出開圖失敗的文字訊息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華康中黑體" panose="020B0509000000000000" pitchFamily="49" charset="-12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例如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找不到圖片、檔名錯誤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開啟一個視窗：</a:t>
            </a: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Window1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來顯示欲讀取的圖片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altLang="zh-TW" sz="2000" dirty="0" err="1"/>
              <a:t>cvNamedWindow</a:t>
            </a:r>
            <a:r>
              <a:rPr lang="en-US" altLang="zh-TW" sz="2000" dirty="0"/>
              <a:t>(</a:t>
            </a:r>
            <a:r>
              <a:rPr lang="en-US" altLang="zh-TW" sz="2000" dirty="0" err="1"/>
              <a:t>const</a:t>
            </a:r>
            <a:r>
              <a:rPr lang="en-US" altLang="zh-TW" sz="2000" dirty="0"/>
              <a:t> char* </a:t>
            </a:r>
            <a:r>
              <a:rPr lang="en-US" altLang="zh-TW" sz="2000" b="1" i="1" dirty="0"/>
              <a:t>name</a:t>
            </a:r>
            <a:r>
              <a:rPr lang="en-US" altLang="zh-TW" sz="2000" dirty="0"/>
              <a:t>, </a:t>
            </a:r>
            <a:r>
              <a:rPr lang="en-US" altLang="zh-TW" sz="2000" dirty="0" err="1"/>
              <a:t>int</a:t>
            </a:r>
            <a:r>
              <a:rPr lang="en-US" altLang="zh-TW" sz="2000" i="1" dirty="0"/>
              <a:t> </a:t>
            </a:r>
            <a:r>
              <a:rPr lang="en-US" altLang="zh-TW" sz="2000" b="1" i="1" dirty="0"/>
              <a:t>flags</a:t>
            </a:r>
            <a:r>
              <a:rPr lang="en-US" altLang="zh-TW" sz="2000" i="1" dirty="0"/>
              <a:t>=CV_WINDOW_AUTOSIZE</a:t>
            </a:r>
            <a:r>
              <a:rPr lang="en-US" altLang="zh-TW" sz="2000" dirty="0"/>
              <a:t> )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altLang="zh-TW" b="1" i="1" dirty="0" smtClean="0">
                <a:latin typeface="+mn-ea"/>
                <a:cs typeface="Times New Roman" pitchFamily="18" charset="0"/>
              </a:rPr>
              <a:t>name</a:t>
            </a:r>
            <a:r>
              <a:rPr lang="zh-TW" altLang="en-US" dirty="0" smtClean="0">
                <a:latin typeface="+mn-ea"/>
                <a:cs typeface="Times New Roman" pitchFamily="18" charset="0"/>
              </a:rPr>
              <a:t>：視窗名稱</a:t>
            </a:r>
            <a:endParaRPr lang="en-US" altLang="zh-TW" dirty="0">
              <a:latin typeface="+mn-ea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altLang="zh-TW" b="1" i="1" dirty="0" smtClean="0">
                <a:latin typeface="+mn-ea"/>
              </a:rPr>
              <a:t>flags</a:t>
            </a:r>
            <a:r>
              <a:rPr lang="en-US" altLang="zh-TW" i="1" dirty="0" smtClean="0">
                <a:latin typeface="+mn-ea"/>
              </a:rPr>
              <a:t>=CV_WINDOW_AUTOSIZE</a:t>
            </a:r>
            <a:r>
              <a:rPr lang="zh-TW" altLang="en-US" dirty="0" smtClean="0">
                <a:latin typeface="+mn-ea"/>
              </a:rPr>
              <a:t>：使視窗自適應圖片大小</a:t>
            </a:r>
            <a:endParaRPr lang="en-US" altLang="zh-TW" dirty="0" smtClean="0">
              <a:latin typeface="+mn-ea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04" r="63734"/>
          <a:stretch/>
        </p:blipFill>
        <p:spPr>
          <a:xfrm>
            <a:off x="1127448" y="1970088"/>
            <a:ext cx="5762460" cy="85421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7" r="43376" b="74600"/>
          <a:stretch/>
        </p:blipFill>
        <p:spPr>
          <a:xfrm>
            <a:off x="1123945" y="3933056"/>
            <a:ext cx="7418442" cy="385704"/>
          </a:xfrm>
          <a:prstGeom prst="rect">
            <a:avLst/>
          </a:prstGeom>
        </p:spPr>
      </p:pic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ea typeface="標楷體" pitchFamily="65" charset="-120"/>
                <a:cs typeface="Times New Roman" pitchFamily="18" charset="0"/>
              </a:rPr>
              <a:t>OpenCV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Times New Roman" pitchFamily="18" charset="0"/>
              </a:rPr>
              <a:t>讀取圖片練習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73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269" y="2852936"/>
            <a:ext cx="2687183" cy="18608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放大</a:t>
            </a:r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40</a:t>
            </a:fld>
            <a:endParaRPr lang="zh-TW" altLang="en-US"/>
          </a:p>
        </p:txBody>
      </p:sp>
      <p:cxnSp>
        <p:nvCxnSpPr>
          <p:cNvPr id="9" name="直線接點 8"/>
          <p:cNvCxnSpPr/>
          <p:nvPr/>
        </p:nvCxnSpPr>
        <p:spPr>
          <a:xfrm>
            <a:off x="2207568" y="2852936"/>
            <a:ext cx="0" cy="1872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2495600" y="2852936"/>
            <a:ext cx="0" cy="1872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1991544" y="3140968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1991544" y="3429000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1991544" y="3717032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1991544" y="4005064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1991544" y="4293096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991544" y="4581128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2783632" y="2852936"/>
            <a:ext cx="0" cy="1872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3071664" y="2852936"/>
            <a:ext cx="0" cy="1872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3359696" y="2852936"/>
            <a:ext cx="0" cy="1872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3647728" y="2852936"/>
            <a:ext cx="0" cy="1872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3935760" y="2852936"/>
            <a:ext cx="0" cy="1872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4295800" y="2852936"/>
            <a:ext cx="0" cy="1872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橢圓 162"/>
          <p:cNvSpPr/>
          <p:nvPr/>
        </p:nvSpPr>
        <p:spPr>
          <a:xfrm>
            <a:off x="1991544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4" name="橢圓 163"/>
          <p:cNvSpPr/>
          <p:nvPr/>
        </p:nvSpPr>
        <p:spPr>
          <a:xfrm>
            <a:off x="2279576" y="2924944"/>
            <a:ext cx="144016" cy="14401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4816467" y="2502409"/>
            <a:ext cx="5396539" cy="3881564"/>
            <a:chOff x="4816467" y="2502409"/>
            <a:chExt cx="5396539" cy="3881564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6467" y="2502409"/>
              <a:ext cx="5396539" cy="3881564"/>
            </a:xfrm>
            <a:prstGeom prst="rect">
              <a:avLst/>
            </a:prstGeom>
          </p:spPr>
        </p:pic>
        <p:cxnSp>
          <p:nvCxnSpPr>
            <p:cNvPr id="25" name="直線接點 24"/>
            <p:cNvCxnSpPr/>
            <p:nvPr/>
          </p:nvCxnSpPr>
          <p:spPr>
            <a:xfrm>
              <a:off x="5159896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5447928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5735960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6023992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6312024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6600056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888088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7248128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接點 104"/>
            <p:cNvCxnSpPr/>
            <p:nvPr/>
          </p:nvCxnSpPr>
          <p:spPr>
            <a:xfrm>
              <a:off x="7608168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接點 105"/>
            <p:cNvCxnSpPr/>
            <p:nvPr/>
          </p:nvCxnSpPr>
          <p:spPr>
            <a:xfrm>
              <a:off x="7896200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/>
            <p:nvPr/>
          </p:nvCxnSpPr>
          <p:spPr>
            <a:xfrm>
              <a:off x="8184232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接點 107"/>
            <p:cNvCxnSpPr/>
            <p:nvPr/>
          </p:nvCxnSpPr>
          <p:spPr>
            <a:xfrm>
              <a:off x="8472264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/>
            <p:nvPr/>
          </p:nvCxnSpPr>
          <p:spPr>
            <a:xfrm>
              <a:off x="8760296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接點 109"/>
            <p:cNvCxnSpPr/>
            <p:nvPr/>
          </p:nvCxnSpPr>
          <p:spPr>
            <a:xfrm>
              <a:off x="9048328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接點 110"/>
            <p:cNvCxnSpPr/>
            <p:nvPr/>
          </p:nvCxnSpPr>
          <p:spPr>
            <a:xfrm>
              <a:off x="9336360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接點 111"/>
            <p:cNvCxnSpPr/>
            <p:nvPr/>
          </p:nvCxnSpPr>
          <p:spPr>
            <a:xfrm>
              <a:off x="9696400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接點 112"/>
            <p:cNvCxnSpPr/>
            <p:nvPr/>
          </p:nvCxnSpPr>
          <p:spPr>
            <a:xfrm>
              <a:off x="4871864" y="2852936"/>
              <a:ext cx="525658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接點 113"/>
            <p:cNvCxnSpPr/>
            <p:nvPr/>
          </p:nvCxnSpPr>
          <p:spPr>
            <a:xfrm>
              <a:off x="4871864" y="3140968"/>
              <a:ext cx="525658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接點 114"/>
            <p:cNvCxnSpPr/>
            <p:nvPr/>
          </p:nvCxnSpPr>
          <p:spPr>
            <a:xfrm>
              <a:off x="4871864" y="3429000"/>
              <a:ext cx="525658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接點 115"/>
            <p:cNvCxnSpPr/>
            <p:nvPr/>
          </p:nvCxnSpPr>
          <p:spPr>
            <a:xfrm>
              <a:off x="4871864" y="3717032"/>
              <a:ext cx="53285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接點 116"/>
            <p:cNvCxnSpPr/>
            <p:nvPr/>
          </p:nvCxnSpPr>
          <p:spPr>
            <a:xfrm>
              <a:off x="4871864" y="4005064"/>
              <a:ext cx="525658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接點 117"/>
            <p:cNvCxnSpPr/>
            <p:nvPr/>
          </p:nvCxnSpPr>
          <p:spPr>
            <a:xfrm>
              <a:off x="4871864" y="4293096"/>
              <a:ext cx="53285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接點 154"/>
            <p:cNvCxnSpPr/>
            <p:nvPr/>
          </p:nvCxnSpPr>
          <p:spPr>
            <a:xfrm>
              <a:off x="4871864" y="4581128"/>
              <a:ext cx="525658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接點 155"/>
            <p:cNvCxnSpPr/>
            <p:nvPr/>
          </p:nvCxnSpPr>
          <p:spPr>
            <a:xfrm>
              <a:off x="4871864" y="4869160"/>
              <a:ext cx="525658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接點 156"/>
            <p:cNvCxnSpPr/>
            <p:nvPr/>
          </p:nvCxnSpPr>
          <p:spPr>
            <a:xfrm>
              <a:off x="4871864" y="5157192"/>
              <a:ext cx="525658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接點 157"/>
            <p:cNvCxnSpPr/>
            <p:nvPr/>
          </p:nvCxnSpPr>
          <p:spPr>
            <a:xfrm>
              <a:off x="4871864" y="5445224"/>
              <a:ext cx="53285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接點 158"/>
            <p:cNvCxnSpPr/>
            <p:nvPr/>
          </p:nvCxnSpPr>
          <p:spPr>
            <a:xfrm>
              <a:off x="4871864" y="5733256"/>
              <a:ext cx="525658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接點 159"/>
            <p:cNvCxnSpPr/>
            <p:nvPr/>
          </p:nvCxnSpPr>
          <p:spPr>
            <a:xfrm>
              <a:off x="4871864" y="6021288"/>
              <a:ext cx="53285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橢圓 164"/>
            <p:cNvSpPr/>
            <p:nvPr/>
          </p:nvSpPr>
          <p:spPr>
            <a:xfrm>
              <a:off x="4943872" y="263691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6" name="橢圓 165"/>
            <p:cNvSpPr/>
            <p:nvPr/>
          </p:nvSpPr>
          <p:spPr>
            <a:xfrm>
              <a:off x="5231904" y="263691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7" name="橢圓 166"/>
            <p:cNvSpPr/>
            <p:nvPr/>
          </p:nvSpPr>
          <p:spPr>
            <a:xfrm>
              <a:off x="5519936" y="2636912"/>
              <a:ext cx="144016" cy="14401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8" name="橢圓 167"/>
            <p:cNvSpPr/>
            <p:nvPr/>
          </p:nvSpPr>
          <p:spPr>
            <a:xfrm>
              <a:off x="5807968" y="2636912"/>
              <a:ext cx="144016" cy="14401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橢圓 55"/>
            <p:cNvSpPr/>
            <p:nvPr/>
          </p:nvSpPr>
          <p:spPr>
            <a:xfrm>
              <a:off x="4943872" y="292494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橢圓 56"/>
            <p:cNvSpPr/>
            <p:nvPr/>
          </p:nvSpPr>
          <p:spPr>
            <a:xfrm>
              <a:off x="5231904" y="292494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橢圓 57"/>
            <p:cNvSpPr/>
            <p:nvPr/>
          </p:nvSpPr>
          <p:spPr>
            <a:xfrm>
              <a:off x="5519936" y="2924944"/>
              <a:ext cx="144016" cy="14401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橢圓 58"/>
            <p:cNvSpPr/>
            <p:nvPr/>
          </p:nvSpPr>
          <p:spPr>
            <a:xfrm>
              <a:off x="5807968" y="2924944"/>
              <a:ext cx="144016" cy="14401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04" y="38554"/>
            <a:ext cx="7021387" cy="243260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352114" y="1753185"/>
            <a:ext cx="445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 smtClean="0">
                <a:solidFill>
                  <a:srgbClr val="FF0000"/>
                </a:solidFill>
              </a:rPr>
              <a:t>注意：</a:t>
            </a:r>
            <a:r>
              <a:rPr kumimoji="1" lang="en-US" altLang="zh-TW" dirty="0" err="1" smtClean="0">
                <a:solidFill>
                  <a:srgbClr val="FF0000"/>
                </a:solidFill>
              </a:rPr>
              <a:t>Outimage</a:t>
            </a:r>
            <a:r>
              <a:rPr kumimoji="1" lang="zh-TW" altLang="en-US" dirty="0" smtClean="0">
                <a:solidFill>
                  <a:srgbClr val="FF0000"/>
                </a:solidFill>
              </a:rPr>
              <a:t> 為 </a:t>
            </a:r>
            <a:r>
              <a:rPr kumimoji="1" lang="en-US" altLang="zh-TW" dirty="0" err="1" smtClean="0">
                <a:solidFill>
                  <a:srgbClr val="FF0000"/>
                </a:solidFill>
              </a:rPr>
              <a:t>Inimage</a:t>
            </a:r>
            <a:r>
              <a:rPr kumimoji="1" lang="zh-TW" altLang="en-US" dirty="0" smtClean="0">
                <a:solidFill>
                  <a:srgbClr val="FF0000"/>
                </a:solidFill>
              </a:rPr>
              <a:t>的兩倍大小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dirty="0" smtClean="0"/>
              <a:t>How </a:t>
            </a:r>
            <a:r>
              <a:rPr lang="en-US" altLang="zh-TW" dirty="0"/>
              <a:t>to change </a:t>
            </a:r>
            <a:r>
              <a:rPr lang="en-US" altLang="zh-TW" dirty="0" smtClean="0"/>
              <a:t>resolution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縮小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8241426" y="3292372"/>
          <a:ext cx="1857807" cy="1684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9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662">
                <a:tc>
                  <a:txBody>
                    <a:bodyPr/>
                    <a:lstStyle/>
                    <a:p>
                      <a:endParaRPr kumimoji="0" lang="zh-TW" altLang="en-US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9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向右箭號 5"/>
          <p:cNvSpPr/>
          <p:nvPr/>
        </p:nvSpPr>
        <p:spPr>
          <a:xfrm>
            <a:off x="6672064" y="3796428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2279576" y="2363656"/>
          <a:ext cx="3715200" cy="336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1600">
                <a:tc>
                  <a:txBody>
                    <a:bodyPr/>
                    <a:lstStyle/>
                    <a:p>
                      <a:endParaRPr kumimoji="0" lang="zh-TW" altLang="en-US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zh-TW" altLang="en-US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endParaRPr kumimoji="0" lang="zh-TW" altLang="en-US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zh-TW" altLang="en-US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9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9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8904313" y="526927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3 × 3</a:t>
            </a:r>
            <a:endParaRPr lang="zh-TW" altLang="en-US" sz="2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863753" y="598935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6 × 6</a:t>
            </a:r>
            <a:endParaRPr lang="zh-TW" altLang="en-US" sz="2000" dirty="0"/>
          </a:p>
        </p:txBody>
      </p:sp>
      <p:sp>
        <p:nvSpPr>
          <p:cNvPr id="10" name="橢圓 9"/>
          <p:cNvSpPr/>
          <p:nvPr/>
        </p:nvSpPr>
        <p:spPr>
          <a:xfrm>
            <a:off x="2151038" y="2204865"/>
            <a:ext cx="1440160" cy="1327013"/>
          </a:xfrm>
          <a:prstGeom prst="ellipse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41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39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圖片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866" y="1889596"/>
            <a:ext cx="5396539" cy="3881564"/>
          </a:xfrm>
          <a:prstGeom prst="rect">
            <a:avLst/>
          </a:prstGeom>
        </p:spPr>
      </p:pic>
      <p:pic>
        <p:nvPicPr>
          <p:cNvPr id="55" name="圖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680" y="1931003"/>
            <a:ext cx="2687183" cy="18608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3552" y="260648"/>
            <a:ext cx="7772400" cy="1143000"/>
          </a:xfrm>
        </p:spPr>
        <p:txBody>
          <a:bodyPr/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課堂練習：縮小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42</a:t>
            </a:fld>
            <a:endParaRPr lang="zh-TW" altLang="en-US"/>
          </a:p>
        </p:txBody>
      </p:sp>
      <p:cxnSp>
        <p:nvCxnSpPr>
          <p:cNvPr id="9" name="直線接點 8"/>
          <p:cNvCxnSpPr/>
          <p:nvPr/>
        </p:nvCxnSpPr>
        <p:spPr>
          <a:xfrm>
            <a:off x="8075712" y="1916832"/>
            <a:ext cx="0" cy="1872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8363744" y="1916832"/>
            <a:ext cx="0" cy="1872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7859688" y="2204864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7859688" y="2492896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7859688" y="2780928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7859688" y="3068960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7859688" y="3356992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7859688" y="3645024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8651776" y="1916832"/>
            <a:ext cx="0" cy="1872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939808" y="1916832"/>
            <a:ext cx="0" cy="1872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9227840" y="1916832"/>
            <a:ext cx="0" cy="1872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9515872" y="1916832"/>
            <a:ext cx="0" cy="1872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9803904" y="1916832"/>
            <a:ext cx="0" cy="1872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10163944" y="1916832"/>
            <a:ext cx="0" cy="1872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2423592" y="1916832"/>
            <a:ext cx="0" cy="3816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2711624" y="1916832"/>
            <a:ext cx="0" cy="3816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2999656" y="1916832"/>
            <a:ext cx="0" cy="3816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3287688" y="1916832"/>
            <a:ext cx="0" cy="3816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3575720" y="1916832"/>
            <a:ext cx="0" cy="3816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3863752" y="1916832"/>
            <a:ext cx="0" cy="3816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4151784" y="1916832"/>
            <a:ext cx="0" cy="3816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4511824" y="1916832"/>
            <a:ext cx="0" cy="3816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直線接點 104"/>
          <p:cNvCxnSpPr/>
          <p:nvPr/>
        </p:nvCxnSpPr>
        <p:spPr>
          <a:xfrm>
            <a:off x="4871864" y="1916832"/>
            <a:ext cx="0" cy="3816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直線接點 105"/>
          <p:cNvCxnSpPr/>
          <p:nvPr/>
        </p:nvCxnSpPr>
        <p:spPr>
          <a:xfrm>
            <a:off x="5159896" y="1916832"/>
            <a:ext cx="0" cy="3816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直線接點 106"/>
          <p:cNvCxnSpPr/>
          <p:nvPr/>
        </p:nvCxnSpPr>
        <p:spPr>
          <a:xfrm>
            <a:off x="5447928" y="1916832"/>
            <a:ext cx="0" cy="3816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直線接點 107"/>
          <p:cNvCxnSpPr/>
          <p:nvPr/>
        </p:nvCxnSpPr>
        <p:spPr>
          <a:xfrm>
            <a:off x="5735960" y="1916832"/>
            <a:ext cx="0" cy="3816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直線接點 108"/>
          <p:cNvCxnSpPr/>
          <p:nvPr/>
        </p:nvCxnSpPr>
        <p:spPr>
          <a:xfrm>
            <a:off x="6023992" y="1916832"/>
            <a:ext cx="0" cy="3816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直線接點 109"/>
          <p:cNvCxnSpPr/>
          <p:nvPr/>
        </p:nvCxnSpPr>
        <p:spPr>
          <a:xfrm>
            <a:off x="6312024" y="1916832"/>
            <a:ext cx="0" cy="3816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直線接點 110"/>
          <p:cNvCxnSpPr/>
          <p:nvPr/>
        </p:nvCxnSpPr>
        <p:spPr>
          <a:xfrm>
            <a:off x="6600056" y="1916832"/>
            <a:ext cx="0" cy="3816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直線接點 111"/>
          <p:cNvCxnSpPr/>
          <p:nvPr/>
        </p:nvCxnSpPr>
        <p:spPr>
          <a:xfrm>
            <a:off x="6960096" y="1916832"/>
            <a:ext cx="0" cy="3816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直線接點 112"/>
          <p:cNvCxnSpPr/>
          <p:nvPr/>
        </p:nvCxnSpPr>
        <p:spPr>
          <a:xfrm>
            <a:off x="2135560" y="2204864"/>
            <a:ext cx="52565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直線接點 113"/>
          <p:cNvCxnSpPr/>
          <p:nvPr/>
        </p:nvCxnSpPr>
        <p:spPr>
          <a:xfrm>
            <a:off x="2135560" y="2492896"/>
            <a:ext cx="52565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直線接點 114"/>
          <p:cNvCxnSpPr/>
          <p:nvPr/>
        </p:nvCxnSpPr>
        <p:spPr>
          <a:xfrm>
            <a:off x="2135560" y="2780928"/>
            <a:ext cx="52565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直線接點 115"/>
          <p:cNvCxnSpPr/>
          <p:nvPr/>
        </p:nvCxnSpPr>
        <p:spPr>
          <a:xfrm>
            <a:off x="2135560" y="3068960"/>
            <a:ext cx="5328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直線接點 116"/>
          <p:cNvCxnSpPr/>
          <p:nvPr/>
        </p:nvCxnSpPr>
        <p:spPr>
          <a:xfrm>
            <a:off x="2135560" y="3356992"/>
            <a:ext cx="52565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直線接點 117"/>
          <p:cNvCxnSpPr/>
          <p:nvPr/>
        </p:nvCxnSpPr>
        <p:spPr>
          <a:xfrm>
            <a:off x="2135560" y="3645024"/>
            <a:ext cx="5328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直線接點 154"/>
          <p:cNvCxnSpPr/>
          <p:nvPr/>
        </p:nvCxnSpPr>
        <p:spPr>
          <a:xfrm>
            <a:off x="2135560" y="3933056"/>
            <a:ext cx="52565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直線接點 155"/>
          <p:cNvCxnSpPr/>
          <p:nvPr/>
        </p:nvCxnSpPr>
        <p:spPr>
          <a:xfrm>
            <a:off x="2135560" y="4221088"/>
            <a:ext cx="52565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直線接點 156"/>
          <p:cNvCxnSpPr/>
          <p:nvPr/>
        </p:nvCxnSpPr>
        <p:spPr>
          <a:xfrm>
            <a:off x="2135560" y="4509120"/>
            <a:ext cx="52565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直線接點 157"/>
          <p:cNvCxnSpPr/>
          <p:nvPr/>
        </p:nvCxnSpPr>
        <p:spPr>
          <a:xfrm>
            <a:off x="2135560" y="4797152"/>
            <a:ext cx="5328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直線接點 158"/>
          <p:cNvCxnSpPr/>
          <p:nvPr/>
        </p:nvCxnSpPr>
        <p:spPr>
          <a:xfrm>
            <a:off x="2135560" y="5085184"/>
            <a:ext cx="52565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直線接點 159"/>
          <p:cNvCxnSpPr/>
          <p:nvPr/>
        </p:nvCxnSpPr>
        <p:spPr>
          <a:xfrm>
            <a:off x="2135560" y="5373216"/>
            <a:ext cx="5328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橢圓 162"/>
          <p:cNvSpPr/>
          <p:nvPr/>
        </p:nvSpPr>
        <p:spPr>
          <a:xfrm>
            <a:off x="7824192" y="198884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4" name="橢圓 163"/>
          <p:cNvSpPr/>
          <p:nvPr/>
        </p:nvSpPr>
        <p:spPr>
          <a:xfrm>
            <a:off x="8184232" y="1988840"/>
            <a:ext cx="144016" cy="14401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5" name="橢圓 164"/>
          <p:cNvSpPr/>
          <p:nvPr/>
        </p:nvSpPr>
        <p:spPr>
          <a:xfrm>
            <a:off x="2135560" y="198884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6" name="橢圓 165"/>
          <p:cNvSpPr/>
          <p:nvPr/>
        </p:nvSpPr>
        <p:spPr>
          <a:xfrm>
            <a:off x="2495600" y="198884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7" name="橢圓 166"/>
          <p:cNvSpPr/>
          <p:nvPr/>
        </p:nvSpPr>
        <p:spPr>
          <a:xfrm>
            <a:off x="2783632" y="1988840"/>
            <a:ext cx="144016" cy="14401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8" name="橢圓 167"/>
          <p:cNvSpPr/>
          <p:nvPr/>
        </p:nvSpPr>
        <p:spPr>
          <a:xfrm>
            <a:off x="3071664" y="1988840"/>
            <a:ext cx="144016" cy="14401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/>
          <p:cNvSpPr/>
          <p:nvPr/>
        </p:nvSpPr>
        <p:spPr>
          <a:xfrm>
            <a:off x="2135560" y="227687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橢圓 56"/>
          <p:cNvSpPr/>
          <p:nvPr/>
        </p:nvSpPr>
        <p:spPr>
          <a:xfrm>
            <a:off x="2495600" y="227687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/>
          <p:cNvSpPr/>
          <p:nvPr/>
        </p:nvSpPr>
        <p:spPr>
          <a:xfrm>
            <a:off x="2783632" y="2276872"/>
            <a:ext cx="144016" cy="14401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橢圓 58"/>
          <p:cNvSpPr/>
          <p:nvPr/>
        </p:nvSpPr>
        <p:spPr>
          <a:xfrm>
            <a:off x="3071664" y="2276872"/>
            <a:ext cx="144016" cy="14401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27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HW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：縮小並合併</a:t>
            </a:r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43</a:t>
            </a:fld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90"/>
            <a:ext cx="2520000" cy="18000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000" y="1690690"/>
            <a:ext cx="2520000" cy="180000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90690"/>
            <a:ext cx="2520000" cy="180000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000" y="3490690"/>
            <a:ext cx="2520000" cy="1800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00" y="1695201"/>
            <a:ext cx="504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7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ea typeface="標楷體" pitchFamily="65" charset="-120"/>
                <a:cs typeface="Times New Roman" pitchFamily="18" charset="0"/>
              </a:rPr>
              <a:t>OpenCV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Times New Roman" pitchFamily="18" charset="0"/>
              </a:rPr>
              <a:t>讀取圖片練習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把剛剛存在</a:t>
            </a:r>
            <a:r>
              <a:rPr lang="en-US" altLang="zh-TW" sz="20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InImage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裡的圖片，顯示在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Window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的視窗中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講義中所有的操作最後都必須使用</a:t>
            </a:r>
            <a:r>
              <a:rPr lang="en-US" altLang="zh-TW" sz="2000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cvShowImage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來顯示圖片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1800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buNone/>
            </a:pPr>
            <a:endParaRPr lang="en-US" altLang="zh-TW" sz="1800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altLang="zh-TW" sz="1800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altLang="zh-TW" sz="1800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n-US" altLang="zh-TW" sz="1800" dirty="0" smtClean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altLang="zh-TW" sz="1800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altLang="zh-TW" sz="1800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</a:t>
            </a:r>
            <a:r>
              <a:rPr lang="en-US" altLang="zh-TW" sz="20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cvWaitKey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(0):0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代表他會一直等待，直到你按任意鍵才會繼續往下執行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7" b="67815"/>
          <a:stretch/>
        </p:blipFill>
        <p:spPr>
          <a:xfrm>
            <a:off x="1055438" y="2780928"/>
            <a:ext cx="6679927" cy="28803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28" b="40392"/>
          <a:stretch/>
        </p:blipFill>
        <p:spPr>
          <a:xfrm>
            <a:off x="1055439" y="3709070"/>
            <a:ext cx="6679927" cy="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594000"/>
            <a:ext cx="9722296" cy="4572000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最後，因為之前有宣告了一個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IplImage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名為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InImage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，所以在最後程式結束的時候就要把他釋放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	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endParaRPr lang="en-US" altLang="zh-TW" dirty="0" smtClean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之前開啟了一個視窗，所以也要在最後把他關閉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	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endParaRPr lang="en-US" altLang="zh-TW" sz="2000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這樣就能將你的圖片讀出來囉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!</a:t>
            </a:r>
            <a:endParaRPr lang="en-US" altLang="zh-TW" sz="2800" dirty="0">
              <a:latin typeface="標楷體" pitchFamily="65" charset="-120"/>
              <a:ea typeface="標楷體" pitchFamily="65" charset="-120"/>
              <a:cs typeface="Verdana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20" b="23309"/>
          <a:stretch/>
        </p:blipFill>
        <p:spPr>
          <a:xfrm>
            <a:off x="1271464" y="2349676"/>
            <a:ext cx="6876529" cy="35785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08"/>
          <a:stretch/>
        </p:blipFill>
        <p:spPr>
          <a:xfrm>
            <a:off x="1271463" y="3342262"/>
            <a:ext cx="6876529" cy="342877"/>
          </a:xfrm>
          <a:prstGeom prst="rect">
            <a:avLst/>
          </a:prstGeom>
        </p:spPr>
      </p:pic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ea typeface="標楷體" pitchFamily="65" charset="-120"/>
                <a:cs typeface="Times New Roman" pitchFamily="18" charset="0"/>
              </a:rPr>
              <a:t>OpenCV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Times New Roman" pitchFamily="18" charset="0"/>
              </a:rPr>
              <a:t>讀取圖片練習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73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2" t="26631"/>
          <a:stretch/>
        </p:blipFill>
        <p:spPr>
          <a:xfrm>
            <a:off x="1568624" y="1628800"/>
            <a:ext cx="8330208" cy="3769369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altLang="zh-TW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華康粗黑體" panose="020B0709000000000000" pitchFamily="49" charset="-120"/>
                <a:cs typeface="Times New Roman" pitchFamily="18" charset="0"/>
              </a:rPr>
              <a:t>OpenCV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Times New Roman" pitchFamily="18" charset="0"/>
              </a:rPr>
              <a:t>灰階化</a:t>
            </a:r>
            <a:endParaRPr lang="zh-TW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73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Concept </a:t>
            </a:r>
            <a:r>
              <a:rPr lang="en-US" altLang="zh-TW" dirty="0"/>
              <a:t>of intensity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 將三種顏色資訊轉換成一種</a:t>
            </a:r>
            <a:r>
              <a:rPr lang="en-US" altLang="zh-TW" dirty="0" smtClean="0"/>
              <a:t>(</a:t>
            </a:r>
            <a:r>
              <a:rPr lang="zh-TW" altLang="en-US" dirty="0" smtClean="0"/>
              <a:t>灰階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7" b="10667"/>
          <a:stretch/>
        </p:blipFill>
        <p:spPr>
          <a:xfrm>
            <a:off x="3719736" y="2420889"/>
            <a:ext cx="4824536" cy="2983687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3143672" y="5517232"/>
            <a:ext cx="59046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429272" y="58428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8447013" y="584287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255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51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Concept </a:t>
            </a:r>
            <a:r>
              <a:rPr lang="en-US" altLang="zh-TW" dirty="0"/>
              <a:t>of intensity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利用轉換公式轉</a:t>
            </a:r>
            <a:r>
              <a:rPr lang="zh-TW" altLang="en-US" dirty="0"/>
              <a:t>灰階</a:t>
            </a: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/>
          </p:nvPr>
        </p:nvGraphicFramePr>
        <p:xfrm>
          <a:off x="2493605" y="2852936"/>
          <a:ext cx="1512168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B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G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R</a:t>
                      </a:r>
                      <a:endParaRPr lang="zh-TW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8" name="直線單箭頭接點 27"/>
          <p:cNvCxnSpPr/>
          <p:nvPr/>
        </p:nvCxnSpPr>
        <p:spPr>
          <a:xfrm flipV="1">
            <a:off x="2205573" y="4193244"/>
            <a:ext cx="0" cy="15121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2205573" y="5705412"/>
            <a:ext cx="21602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2404351" y="571394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3124431" y="572396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3899273" y="572396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B</a:t>
            </a:r>
            <a:endParaRPr lang="zh-TW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2404351" y="4553284"/>
            <a:ext cx="322524" cy="11521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3085072" y="4949328"/>
            <a:ext cx="322524" cy="7560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3861757" y="5129348"/>
            <a:ext cx="32252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1703513" y="426060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255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1809310" y="55207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7" name="向右箭號 6"/>
          <p:cNvSpPr/>
          <p:nvPr/>
        </p:nvSpPr>
        <p:spPr>
          <a:xfrm>
            <a:off x="5087888" y="4540478"/>
            <a:ext cx="1800200" cy="688722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單箭頭接點 22"/>
          <p:cNvCxnSpPr/>
          <p:nvPr/>
        </p:nvCxnSpPr>
        <p:spPr>
          <a:xfrm flipV="1">
            <a:off x="7985454" y="4121236"/>
            <a:ext cx="0" cy="15121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>
            <a:off x="7985454" y="5633404"/>
            <a:ext cx="21602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8760297" y="565195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Gray</a:t>
            </a:r>
            <a:endParaRPr lang="zh-TW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8904312" y="4508896"/>
            <a:ext cx="328936" cy="11245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7483394" y="418859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255</a:t>
            </a:r>
            <a:endParaRPr lang="zh-TW" altLang="en-US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7589191" y="54487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0</a:t>
            </a:r>
            <a:endParaRPr lang="zh-TW" altLang="en-US" dirty="0"/>
          </a:p>
        </p:txBody>
      </p:sp>
      <p:graphicFrame>
        <p:nvGraphicFramePr>
          <p:cNvPr id="43" name="表格 42"/>
          <p:cNvGraphicFramePr>
            <a:graphicFrameLocks noGrp="1"/>
          </p:cNvGraphicFramePr>
          <p:nvPr>
            <p:extLst/>
          </p:nvPr>
        </p:nvGraphicFramePr>
        <p:xfrm>
          <a:off x="8760297" y="2852936"/>
          <a:ext cx="934789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4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Gray</a:t>
                      </a:r>
                      <a:endParaRPr lang="zh-TW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4151785" y="3707740"/>
            <a:ext cx="3948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 gray= 0.299*R+ 0.587*G + 0.114*B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85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slab_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Century Gothic"/>
        <a:ea typeface="微軟正黑體"/>
        <a:cs typeface=""/>
      </a:majorFont>
      <a:minorFont>
        <a:latin typeface="Century Gothic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slab_ppt" id="{005BF9DF-8A8B-4EF0-818B-D5F61224CFDE}" vid="{4278672A-59F4-49F7-8D40-9C7996CA4108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Century Gothic"/>
        <a:ea typeface="微軟正黑體"/>
        <a:cs typeface=""/>
      </a:majorFont>
      <a:minorFont>
        <a:latin typeface="Century Gothic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Century Gothic"/>
        <a:ea typeface="微軟正黑體"/>
        <a:cs typeface=""/>
      </a:majorFont>
      <a:minorFont>
        <a:latin typeface="Century Gothic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Century Gothic"/>
        <a:ea typeface="微軟正黑體"/>
        <a:cs typeface=""/>
      </a:majorFont>
      <a:minorFont>
        <a:latin typeface="Century Gothic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2">
      <a:majorFont>
        <a:latin typeface="Century Gothic"/>
        <a:ea typeface="華康中黑體"/>
        <a:cs typeface=""/>
      </a:majorFont>
      <a:minorFont>
        <a:latin typeface="Century Gothic"/>
        <a:ea typeface="華康中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Century Gothic"/>
        <a:ea typeface="微軟正黑體"/>
        <a:cs typeface=""/>
      </a:majorFont>
      <a:minorFont>
        <a:latin typeface="Century Gothic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Century Gothic"/>
        <a:ea typeface="微軟正黑體"/>
        <a:cs typeface=""/>
      </a:majorFont>
      <a:minorFont>
        <a:latin typeface="Century Gothic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imslab_ppt</Template>
  <TotalTime>2661</TotalTime>
  <Words>1109</Words>
  <Application>Microsoft Office PowerPoint</Application>
  <PresentationFormat>寬螢幕</PresentationFormat>
  <Paragraphs>507</Paragraphs>
  <Slides>43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7</vt:i4>
      </vt:variant>
      <vt:variant>
        <vt:lpstr>投影片標題</vt:lpstr>
      </vt:variant>
      <vt:variant>
        <vt:i4>43</vt:i4>
      </vt:variant>
    </vt:vector>
  </HeadingPairs>
  <TitlesOfParts>
    <vt:vector size="62" baseType="lpstr">
      <vt:lpstr>華康中黑體</vt:lpstr>
      <vt:lpstr>華康粗黑體</vt:lpstr>
      <vt:lpstr>微軟正黑體</vt:lpstr>
      <vt:lpstr>新細明體</vt:lpstr>
      <vt:lpstr>標楷體</vt:lpstr>
      <vt:lpstr>Arial</vt:lpstr>
      <vt:lpstr>Calibri</vt:lpstr>
      <vt:lpstr>Century Gothic</vt:lpstr>
      <vt:lpstr>Tahoma</vt:lpstr>
      <vt:lpstr>Times New Roman</vt:lpstr>
      <vt:lpstr>Verdana</vt:lpstr>
      <vt:lpstr>Wingdings</vt:lpstr>
      <vt:lpstr>imslab_ppt</vt:lpstr>
      <vt:lpstr>自訂設計</vt:lpstr>
      <vt:lpstr>1_自訂設計</vt:lpstr>
      <vt:lpstr>2_自訂設計</vt:lpstr>
      <vt:lpstr>3_自訂設計</vt:lpstr>
      <vt:lpstr>4_自訂設計</vt:lpstr>
      <vt:lpstr>5_自訂設計</vt:lpstr>
      <vt:lpstr>OpenCV程式開發(I)</vt:lpstr>
      <vt:lpstr>OpenCV讀取圖片練習</vt:lpstr>
      <vt:lpstr>OpenCV讀取圖片練習</vt:lpstr>
      <vt:lpstr>OpenCV讀取圖片練習</vt:lpstr>
      <vt:lpstr>OpenCV讀取圖片練習</vt:lpstr>
      <vt:lpstr>OpenCV讀取圖片練習</vt:lpstr>
      <vt:lpstr>OpenCV灰階化</vt:lpstr>
      <vt:lpstr>Concept of intensity</vt:lpstr>
      <vt:lpstr>Concept of intensity</vt:lpstr>
      <vt:lpstr>OpenCV灰階化</vt:lpstr>
      <vt:lpstr>OpenCV灰階化-cvGet2D</vt:lpstr>
      <vt:lpstr>OpenCV灰階化</vt:lpstr>
      <vt:lpstr>課堂練習：圖片二值化</vt:lpstr>
      <vt:lpstr>課堂練習：色彩分離</vt:lpstr>
      <vt:lpstr>色彩分離提示</vt:lpstr>
      <vt:lpstr>Matrix and image</vt:lpstr>
      <vt:lpstr>Matrix and image</vt:lpstr>
      <vt:lpstr>Matrix and image</vt:lpstr>
      <vt:lpstr>Matrix and image</vt:lpstr>
      <vt:lpstr>Matrix and image</vt:lpstr>
      <vt:lpstr>Matrix and image</vt:lpstr>
      <vt:lpstr>Matrix and  image</vt:lpstr>
      <vt:lpstr>左右相反</vt:lpstr>
      <vt:lpstr>左右相反 做法一：直接二維座標互換</vt:lpstr>
      <vt:lpstr>左右相反 做法一：直接二維座標互換</vt:lpstr>
      <vt:lpstr>左右相反 做法二：二維轉一維</vt:lpstr>
      <vt:lpstr>左右相反</vt:lpstr>
      <vt:lpstr>上下顛倒</vt:lpstr>
      <vt:lpstr>上下顛倒 做法一：直接二維座標互換</vt:lpstr>
      <vt:lpstr>上下顛倒 做法一：直接二維座標互換</vt:lpstr>
      <vt:lpstr>上下顛倒 做法二：二維轉一維</vt:lpstr>
      <vt:lpstr>上下顛倒</vt:lpstr>
      <vt:lpstr>課堂練習:上下顛倒且左右相反</vt:lpstr>
      <vt:lpstr>HW: 90度/270度</vt:lpstr>
      <vt:lpstr>How to change resolution</vt:lpstr>
      <vt:lpstr>How to change resolution</vt:lpstr>
      <vt:lpstr>How to change resolution</vt:lpstr>
      <vt:lpstr>How to change resolution</vt:lpstr>
      <vt:lpstr>How to change resolution</vt:lpstr>
      <vt:lpstr>放大</vt:lpstr>
      <vt:lpstr>How to change resolution</vt:lpstr>
      <vt:lpstr>課堂練習：縮小</vt:lpstr>
      <vt:lpstr>HW：縮小並合併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OpenCV lesson 1</dc:title>
  <dc:creator>IMSLAB</dc:creator>
  <cp:lastModifiedBy>NTPU</cp:lastModifiedBy>
  <cp:revision>286</cp:revision>
  <dcterms:created xsi:type="dcterms:W3CDTF">2013-03-18T06:13:48Z</dcterms:created>
  <dcterms:modified xsi:type="dcterms:W3CDTF">2016-03-28T03:55:58Z</dcterms:modified>
</cp:coreProperties>
</file>