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28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0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20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09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05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88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650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52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54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91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33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45583-4498-494C-83D1-C3D920B5100B}" type="datetimeFigureOut">
              <a:rPr lang="zh-TW" altLang="en-US" smtClean="0"/>
              <a:t>2023/6/15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BBBB-AF05-470A-9407-973BAE9229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92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臺北大學資工系企業實習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880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實習前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修讀企業實習之學生限下列二點之一，且須經專題或論文指導教授及系主任同意。</a:t>
            </a:r>
          </a:p>
          <a:p>
            <a:pPr marL="0" lvl="0" indent="0">
              <a:buNone/>
            </a:pPr>
            <a:r>
              <a:rPr lang="en-US" altLang="zh-TW" dirty="0"/>
              <a:t>1</a:t>
            </a:r>
            <a:r>
              <a:rPr lang="zh-TW" altLang="en-US" dirty="0"/>
              <a:t>、</a:t>
            </a:r>
            <a:r>
              <a:rPr lang="zh-TW" altLang="zh-TW" dirty="0"/>
              <a:t>大學部學生修畢｢專題製作</a:t>
            </a:r>
            <a:r>
              <a:rPr lang="en-US" altLang="zh-TW" dirty="0"/>
              <a:t>I</a:t>
            </a:r>
            <a:r>
              <a:rPr lang="zh-TW" altLang="zh-TW" dirty="0"/>
              <a:t>、專題製作</a:t>
            </a:r>
            <a:r>
              <a:rPr lang="en-US" altLang="zh-TW" dirty="0"/>
              <a:t>II</a:t>
            </a:r>
            <a:r>
              <a:rPr lang="zh-TW" altLang="zh-TW" dirty="0"/>
              <a:t>｣及通過本系｢程式能力檢定｣。</a:t>
            </a:r>
          </a:p>
          <a:p>
            <a:pPr marL="0" lvl="0" indent="0">
              <a:buNone/>
            </a:pPr>
            <a:r>
              <a:rPr lang="en-US" altLang="zh-TW" dirty="0"/>
              <a:t>2</a:t>
            </a:r>
            <a:r>
              <a:rPr lang="zh-TW" altLang="en-US" dirty="0"/>
              <a:t>、</a:t>
            </a:r>
            <a:r>
              <a:rPr lang="zh-TW" altLang="zh-TW" dirty="0"/>
              <a:t>碩士班學生修畢該領域核心課程至少二門，且成績優良者。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536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實習前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大學部及碩士班學生於第二學期末，根據公告時間提出申請。</a:t>
            </a:r>
          </a:p>
          <a:p>
            <a:pPr lvl="0"/>
            <a:endParaRPr lang="en-US" altLang="zh-TW" dirty="0"/>
          </a:p>
          <a:p>
            <a:pPr lvl="0"/>
            <a:r>
              <a:rPr lang="zh-TW" altLang="zh-TW" dirty="0"/>
              <a:t>經召開會議審核通過後，並邀請企業媒合成功後始可修習企業實習課程。</a:t>
            </a:r>
          </a:p>
        </p:txBody>
      </p:sp>
    </p:spTree>
    <p:extLst>
      <p:ext uri="{BB962C8B-B14F-4D97-AF65-F5344CB8AC3E}">
        <p14:creationId xmlns:p14="http://schemas.microsoft.com/office/powerpoint/2010/main" val="3573460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感謝合作企業參與說明會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系微股份有限公司</a:t>
            </a:r>
            <a:endParaRPr lang="en-US" altLang="zh-TW" dirty="0"/>
          </a:p>
          <a:p>
            <a:r>
              <a:rPr lang="zh-TW" altLang="en-US" dirty="0"/>
              <a:t>經貿聯網科技股份有限公司</a:t>
            </a:r>
            <a:endParaRPr lang="en-US" altLang="zh-TW" dirty="0"/>
          </a:p>
          <a:p>
            <a:r>
              <a:rPr lang="zh-TW" altLang="en-US" dirty="0"/>
              <a:t>叡揚資訊有限公司</a:t>
            </a:r>
            <a:endParaRPr lang="en-US" altLang="zh-TW" dirty="0"/>
          </a:p>
          <a:p>
            <a:r>
              <a:rPr lang="zh-TW" altLang="en-US" dirty="0"/>
              <a:t>華電聯網股份有限公司</a:t>
            </a:r>
          </a:p>
        </p:txBody>
      </p:sp>
    </p:spTree>
    <p:extLst>
      <p:ext uri="{BB962C8B-B14F-4D97-AF65-F5344CB8AC3E}">
        <p14:creationId xmlns:p14="http://schemas.microsoft.com/office/powerpoint/2010/main" val="237850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課程名稱與學分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大學部與碩士班聯合開班，企業實習課程名稱為「企業實習」，合計三學分。該三學分併入本系之專業選修學分中計算。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r>
              <a:rPr lang="zh-TW" altLang="en-US" dirty="0"/>
              <a:t>開設時間為上學期</a:t>
            </a:r>
            <a:endParaRPr lang="en-US" altLang="zh-TW" dirty="0"/>
          </a:p>
          <a:p>
            <a:pPr lvl="0"/>
            <a:endParaRPr lang="zh-TW" altLang="zh-TW" dirty="0"/>
          </a:p>
          <a:p>
            <a:r>
              <a:rPr lang="zh-TW" altLang="zh-TW" dirty="0"/>
              <a:t>實習期間需通過本系實習指導老師、企業實習指導老師</a:t>
            </a:r>
            <a:r>
              <a:rPr lang="en-US" altLang="zh-TW" dirty="0"/>
              <a:t>(</a:t>
            </a:r>
            <a:r>
              <a:rPr lang="zh-TW" altLang="zh-TW" dirty="0"/>
              <a:t>或單位主管</a:t>
            </a:r>
            <a:r>
              <a:rPr lang="en-US" altLang="zh-TW" dirty="0"/>
              <a:t>)</a:t>
            </a:r>
            <a:r>
              <a:rPr lang="zh-TW" altLang="zh-TW" dirty="0"/>
              <a:t>之評核，通過後方可獲得本實習學分。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主要以單位主管評分為主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4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課程名稱與學分</a:t>
            </a:r>
            <a:r>
              <a:rPr lang="en-US" altLang="zh-TW" dirty="0"/>
              <a:t> QA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TW" dirty="0"/>
              <a:t>Q: </a:t>
            </a:r>
            <a:r>
              <a:rPr lang="zh-TW" altLang="en-US" dirty="0"/>
              <a:t>我與公司談的是整學年的實習，那評分如何給呢</a:t>
            </a:r>
            <a:r>
              <a:rPr lang="en-US" altLang="zh-TW" dirty="0"/>
              <a:t>?</a:t>
            </a:r>
          </a:p>
          <a:p>
            <a:pPr lvl="0"/>
            <a:r>
              <a:rPr lang="en-US" altLang="zh-TW" dirty="0"/>
              <a:t>A: </a:t>
            </a:r>
            <a:r>
              <a:rPr lang="zh-TW" altLang="en-US" dirty="0"/>
              <a:t>公司於上學期規定期限給予成績。如下學期表現不符公司預期，系上可向學校申請更改成績。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r>
              <a:rPr lang="en-US" altLang="zh-TW" dirty="0"/>
              <a:t>Q: </a:t>
            </a:r>
            <a:r>
              <a:rPr lang="zh-TW" altLang="en-US" dirty="0"/>
              <a:t>我與公司談的是下學期的實習，那評分如何給呢</a:t>
            </a:r>
            <a:r>
              <a:rPr lang="en-US" altLang="zh-TW" dirty="0"/>
              <a:t>?</a:t>
            </a:r>
          </a:p>
          <a:p>
            <a:pPr lvl="0"/>
            <a:r>
              <a:rPr lang="en-US" altLang="zh-TW" dirty="0"/>
              <a:t>A: </a:t>
            </a:r>
            <a:r>
              <a:rPr lang="zh-TW" altLang="en-US" dirty="0"/>
              <a:t>此為特殊狀況，要經由系與實習單位洽談相關細節後再簽訂相關合約。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67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實習媒合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zh-TW" altLang="zh-TW" dirty="0"/>
              <a:t>申請之學生經本系審核通過後，</a:t>
            </a:r>
            <a:endParaRPr lang="en-US" altLang="zh-TW" dirty="0"/>
          </a:p>
          <a:p>
            <a:pPr marL="228600" lvl="1">
              <a:spcBef>
                <a:spcPts val="1000"/>
              </a:spcBef>
            </a:pPr>
            <a:r>
              <a:rPr lang="zh-TW" altLang="zh-TW" dirty="0"/>
              <a:t>本系將公開辦理媒合企業與學生之作業</a:t>
            </a:r>
            <a:endParaRPr lang="en-US" altLang="zh-TW" dirty="0"/>
          </a:p>
          <a:p>
            <a:pPr marL="228600" lvl="1">
              <a:spcBef>
                <a:spcPts val="1000"/>
              </a:spcBef>
            </a:pPr>
            <a:r>
              <a:rPr lang="zh-TW" altLang="zh-TW" dirty="0"/>
              <a:t>經實習機構以書面審查或面試方式媒合</a:t>
            </a:r>
            <a:endParaRPr lang="en-US" altLang="zh-TW" dirty="0"/>
          </a:p>
          <a:p>
            <a:pPr marL="228600" lvl="1">
              <a:spcBef>
                <a:spcPts val="1000"/>
              </a:spcBef>
            </a:pPr>
            <a:r>
              <a:rPr lang="zh-TW" altLang="zh-TW" dirty="0"/>
              <a:t>媒合成功之學生，本系協助完成與實習企業簽訂｢實習合約書｣後始可至校外實習，以保障雙方權益。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三方合約書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</a:p>
          <a:p>
            <a:pPr marL="228600" lvl="1">
              <a:spcBef>
                <a:spcPts val="1000"/>
              </a:spcBef>
            </a:pPr>
            <a:endParaRPr lang="en-US" altLang="zh-TW" dirty="0"/>
          </a:p>
          <a:p>
            <a:pPr marL="228600" lvl="1">
              <a:spcBef>
                <a:spcPts val="1000"/>
              </a:spcBef>
            </a:pPr>
            <a:r>
              <a:rPr lang="zh-TW" altLang="zh-TW" dirty="0"/>
              <a:t>實習合約應載明實習工作項目、實習工時與期間、工資</a:t>
            </a:r>
            <a:r>
              <a:rPr lang="en-US" altLang="zh-TW" dirty="0"/>
              <a:t>/</a:t>
            </a:r>
            <a:r>
              <a:rPr lang="zh-TW" altLang="zh-TW" dirty="0"/>
              <a:t>獎助學金等，學生至企業實習應適用勞動基準法之相關規範。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813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9600" dirty="0"/>
          </a:p>
          <a:p>
            <a:pPr marL="0" indent="0" algn="ctr">
              <a:buNone/>
            </a:pPr>
            <a:r>
              <a:rPr lang="en-US" altLang="zh-TW" sz="9600" dirty="0"/>
              <a:t>Go! Go! Go!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455405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429</Words>
  <Application>Microsoft Office PowerPoint</Application>
  <PresentationFormat>寬螢幕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臺北大學資工系企業實習</vt:lpstr>
      <vt:lpstr>實習前</vt:lpstr>
      <vt:lpstr>實習前</vt:lpstr>
      <vt:lpstr>感謝合作企業參與說明會</vt:lpstr>
      <vt:lpstr>課程名稱與學分</vt:lpstr>
      <vt:lpstr>課程名稱與學分 QA</vt:lpstr>
      <vt:lpstr>實習媒合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臺北大學資工系企業實習</dc:title>
  <dc:creator>Hsin-Lung Wu</dc:creator>
  <cp:lastModifiedBy>User</cp:lastModifiedBy>
  <cp:revision>3</cp:revision>
  <dcterms:created xsi:type="dcterms:W3CDTF">2023-06-15T00:52:10Z</dcterms:created>
  <dcterms:modified xsi:type="dcterms:W3CDTF">2023-06-15T01:35:19Z</dcterms:modified>
</cp:coreProperties>
</file>