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601200" cy="12801600" type="A3"/>
  <p:notesSz cx="6797675" cy="9926638"/>
  <p:defaultTextStyle>
    <a:defPPr>
      <a:defRPr lang="zh-TW"/>
    </a:defPPr>
    <a:lvl1pPr marL="0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926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852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778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705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631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559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9485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9411" algn="l" defTabSz="1279852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68" y="-7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20090" y="3698240"/>
            <a:ext cx="8161020" cy="3502666"/>
          </a:xfrm>
        </p:spPr>
        <p:txBody>
          <a:bodyPr anchor="b"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ctr">
              <a:defRPr sz="62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40180" y="7200906"/>
            <a:ext cx="6720840" cy="3272640"/>
          </a:xfrm>
        </p:spPr>
        <p:txBody>
          <a:bodyPr/>
          <a:lstStyle>
            <a:lvl1pPr marL="0" indent="0" algn="ctr">
              <a:buNone/>
              <a:defRPr sz="3400">
                <a:solidFill>
                  <a:schemeClr val="tx2"/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EEAA-00E7-4E8C-B6E8-539A2FA3E150}" type="datetimeFigureOut">
              <a:rPr lang="zh-TW" altLang="en-US" smtClean="0"/>
              <a:t>2018/5/31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12BB-DD22-4886-97FA-E3982EA858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EEAA-00E7-4E8C-B6E8-539A2FA3E150}" type="datetimeFigureOut">
              <a:rPr lang="zh-TW" altLang="en-US" smtClean="0"/>
              <a:t>2018/5/31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12BB-DD22-4886-97FA-E3982EA858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650976" y="512662"/>
            <a:ext cx="1470164" cy="10922847"/>
          </a:xfrm>
        </p:spPr>
        <p:txBody>
          <a:bodyPr vert="eaVert"/>
          <a:lstStyle>
            <a:lvl1pPr>
              <a:defRPr lang="zh-CN" altLang="en-US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80060" y="512662"/>
            <a:ext cx="7170916" cy="10922847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EEAA-00E7-4E8C-B6E8-539A2FA3E150}" type="datetimeFigureOut">
              <a:rPr lang="zh-TW" altLang="en-US" smtClean="0"/>
              <a:t>2018/5/31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12BB-DD22-4886-97FA-E3982EA858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EEAA-00E7-4E8C-B6E8-539A2FA3E150}" type="datetimeFigureOut">
              <a:rPr lang="zh-TW" altLang="en-US" smtClean="0"/>
              <a:t>2018/5/31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12BB-DD22-4886-97FA-E3982EA858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0090" y="7194413"/>
            <a:ext cx="8161020" cy="3473587"/>
          </a:xfrm>
        </p:spPr>
        <p:txBody>
          <a:bodyPr anchor="t"/>
          <a:lstStyle>
            <a:lvl1pPr algn="l">
              <a:defRPr sz="6200" b="1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0090" y="4398666"/>
            <a:ext cx="8161020" cy="2802240"/>
          </a:xfrm>
        </p:spPr>
        <p:txBody>
          <a:bodyPr anchor="b"/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640080" indent="0" algn="l">
              <a:buNone/>
              <a:defRPr sz="2500">
                <a:solidFill>
                  <a:schemeClr val="tx2"/>
                </a:solidFill>
              </a:defRPr>
            </a:lvl2pPr>
            <a:lvl3pPr marL="1280160" indent="0" algn="l">
              <a:buNone/>
              <a:defRPr sz="2200">
                <a:solidFill>
                  <a:schemeClr val="tx2"/>
                </a:solidFill>
              </a:defRPr>
            </a:lvl3pPr>
            <a:lvl4pPr marL="1920240" indent="0" algn="l">
              <a:buNone/>
              <a:defRPr sz="2000">
                <a:solidFill>
                  <a:schemeClr val="tx2"/>
                </a:solidFill>
              </a:defRPr>
            </a:lvl4pPr>
            <a:lvl5pPr marL="2560320" indent="0" algn="l">
              <a:buNone/>
              <a:defRPr sz="2000">
                <a:solidFill>
                  <a:schemeClr val="tx2"/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EEAA-00E7-4E8C-B6E8-539A2FA3E150}" type="datetimeFigureOut">
              <a:rPr lang="zh-TW" altLang="en-US" smtClean="0"/>
              <a:t>2018/5/31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12BB-DD22-4886-97FA-E3982EA858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8006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80610" y="2987041"/>
            <a:ext cx="4240530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EEAA-00E7-4E8C-B6E8-539A2FA3E150}" type="datetimeFigureOut">
              <a:rPr lang="zh-TW" altLang="en-US" smtClean="0"/>
              <a:t>2018/5/31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12BB-DD22-4886-97FA-E3982EA858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EEAA-00E7-4E8C-B6E8-539A2FA3E150}" type="datetimeFigureOut">
              <a:rPr lang="zh-TW" altLang="en-US" smtClean="0"/>
              <a:t>2018/5/31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12BB-DD22-4886-97FA-E3982EA8582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EEAA-00E7-4E8C-B6E8-539A2FA3E150}" type="datetimeFigureOut">
              <a:rPr lang="zh-TW" altLang="en-US" smtClean="0"/>
              <a:t>2018/5/31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12BB-DD22-4886-97FA-E3982EA858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EEAA-00E7-4E8C-B6E8-539A2FA3E150}" type="datetimeFigureOut">
              <a:rPr lang="zh-TW" altLang="en-US" smtClean="0"/>
              <a:t>2018/5/31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12BB-DD22-4886-97FA-E3982EA858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571" y="711200"/>
            <a:ext cx="2800350" cy="3422634"/>
          </a:xfrm>
        </p:spPr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>
            <a:lvl1pPr algn="l">
              <a:defRPr sz="4500" b="1" kern="1200" cap="all" spc="70">
                <a:ln w="1587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20440" y="711199"/>
            <a:ext cx="5680710" cy="1072430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571" y="4133834"/>
            <a:ext cx="2800350" cy="7302740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EEAA-00E7-4E8C-B6E8-539A2FA3E150}" type="datetimeFigureOut">
              <a:rPr lang="zh-TW" altLang="en-US" smtClean="0"/>
              <a:t>2018/5/31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12BB-DD22-4886-97FA-E3982EA858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/>
          <p:cNvGrpSpPr/>
          <p:nvPr/>
        </p:nvGrpSpPr>
        <p:grpSpPr>
          <a:xfrm>
            <a:off x="1659498" y="1033638"/>
            <a:ext cx="7716706" cy="8850858"/>
            <a:chOff x="428596" y="553734"/>
            <a:chExt cx="7349244" cy="4741531"/>
          </a:xfrm>
        </p:grpSpPr>
        <p:sp>
          <p:nvSpPr>
            <p:cNvPr id="16" name="矩形 15"/>
            <p:cNvSpPr/>
            <p:nvPr/>
          </p:nvSpPr>
          <p:spPr>
            <a:xfrm rot="21480000">
              <a:off x="428596" y="580356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 rot="21540000">
              <a:off x="437473" y="571479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437481" y="553734"/>
              <a:ext cx="7340359" cy="4714909"/>
            </a:xfrm>
            <a:prstGeom prst="rect">
              <a:avLst/>
            </a:prstGeom>
            <a:ln w="1270" cap="flat" cmpd="sng" algn="ctr">
              <a:noFill/>
              <a:prstDash val="solid"/>
              <a:miter lim="800000"/>
            </a:ln>
            <a:effectLst>
              <a:outerShdw blurRad="54991" dist="17780" dir="5400000" algn="tl" rotWithShape="0">
                <a:srgbClr val="000000">
                  <a:alpha val="66000"/>
                </a:srgbClr>
              </a:outerShdw>
            </a:effectLst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34508" y="1143849"/>
            <a:ext cx="7576000" cy="8590727"/>
          </a:xfrm>
          <a:solidFill>
            <a:schemeClr val="bg2">
              <a:tint val="75000"/>
            </a:schemeClr>
          </a:solidFill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 useBgFill="1"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1111218"/>
            <a:ext cx="1425155" cy="10623624"/>
          </a:xfrm>
          <a:noFill/>
        </p:spPr>
        <p:txBody>
          <a:bodyPr vert="eaVert" anchor="ctr">
            <a:noAutofit/>
          </a:bodyPr>
          <a:lstStyle>
            <a:lvl1pPr algn="l">
              <a:defRPr lang="zh-CN" altLang="en-US" sz="4500" dirty="0">
                <a:ln w="1587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1750" dir="3600000" algn="tl" rotWithShape="0">
                    <a:srgbClr val="000000">
                      <a:alpha val="60000"/>
                    </a:srgbClr>
                  </a:outerShdw>
                </a:effectLst>
                <a:latin typeface="+mj-lt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00204" y="10232428"/>
            <a:ext cx="7576000" cy="1502409"/>
          </a:xfrm>
        </p:spPr>
        <p:txBody>
          <a:bodyPr anchor="ctr"/>
          <a:lstStyle>
            <a:lvl1pPr marL="0" indent="0" algn="ctr">
              <a:buNone/>
              <a:defRPr sz="2000"/>
            </a:lvl1pPr>
            <a:lvl2pPr marL="640080" indent="0" algn="ctr">
              <a:buNone/>
              <a:defRPr sz="1700"/>
            </a:lvl2pPr>
            <a:lvl3pPr marL="1280160" indent="0" algn="ctr">
              <a:buNone/>
              <a:defRPr sz="1400"/>
            </a:lvl3pPr>
            <a:lvl4pPr marL="1920240" indent="0" algn="ctr">
              <a:buNone/>
              <a:defRPr sz="1300"/>
            </a:lvl4pPr>
            <a:lvl5pPr marL="2560320" indent="0" algn="ctr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EEAA-00E7-4E8C-B6E8-539A2FA3E150}" type="datetimeFigureOut">
              <a:rPr lang="zh-TW" altLang="en-US" smtClean="0"/>
              <a:t>2018/5/31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12BB-DD22-4886-97FA-E3982EA858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8890">
              <a:contourClr>
                <a:schemeClr val="accent3">
                  <a:shade val="55000"/>
                </a:schemeClr>
              </a:contourClr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80060" y="2987040"/>
            <a:ext cx="8641080" cy="8818880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9322" y="12103462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eaLnBrk="1" latinLnBrk="0" hangingPunct="1">
              <a:defRPr kumimoji="0"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4EEAA-00E7-4E8C-B6E8-539A2FA3E150}" type="datetimeFigureOut">
              <a:rPr lang="zh-TW" altLang="en-US" smtClean="0"/>
              <a:t>2018/5/31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280410" y="12103462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eaLnBrk="1" latinLnBrk="0" hangingPunct="1">
              <a:defRPr kumimoji="0"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342276" y="12103462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eaLnBrk="1" latinLnBrk="0" hangingPunct="1">
              <a:defRPr kumimoji="0"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612BB-DD22-4886-97FA-E3982EA8582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5600" b="1" kern="1200" cap="all" spc="70" dirty="0">
          <a:ln w="15875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31750" dir="3600000" algn="tl" rotWithShape="0">
              <a:srgbClr val="000000">
                <a:alpha val="6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480060" indent="-480060" algn="l" rtl="0" eaLnBrk="1" latinLnBrk="0" hangingPunct="1">
        <a:spcBef>
          <a:spcPct val="20000"/>
        </a:spcBef>
        <a:buClr>
          <a:schemeClr val="tx2"/>
        </a:buClr>
        <a:buSzPct val="90000"/>
        <a:buFont typeface="Cambria"/>
        <a:buChar char="+"/>
        <a:defRPr kumimoji="0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–"/>
        <a:defRPr kumimoji="0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Ï"/>
        <a:defRPr kumimoji="0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rtl="0" eaLnBrk="1" latinLnBrk="0" hangingPunct="1">
        <a:spcBef>
          <a:spcPct val="20000"/>
        </a:spcBef>
        <a:buClr>
          <a:schemeClr val="tx2"/>
        </a:buClr>
        <a:buSzPct val="90000"/>
        <a:buFont typeface="Calibri"/>
        <a:buChar char="÷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rtl="0" eaLnBrk="1" latinLnBrk="0" hangingPunct="1">
        <a:spcBef>
          <a:spcPct val="20000"/>
        </a:spcBef>
        <a:buClr>
          <a:schemeClr val="tx2"/>
        </a:buClr>
        <a:buSzPct val="100000"/>
        <a:buFont typeface="Cambria"/>
        <a:buChar char="=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rtl="0" eaLnBrk="1" latinLnBrk="0" hangingPunct="1">
        <a:spcBef>
          <a:spcPct val="20000"/>
        </a:spcBef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rtl="0" eaLnBrk="1" latinLnBrk="0" hangingPunct="1">
        <a:spcBef>
          <a:spcPct val="20000"/>
        </a:spcBef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rtl="0" eaLnBrk="1" latinLnBrk="0" hangingPunct="1">
        <a:spcBef>
          <a:spcPct val="20000"/>
        </a:spcBef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rtl="0" eaLnBrk="1" latinLnBrk="0" hangingPunct="1">
        <a:spcBef>
          <a:spcPct val="20000"/>
        </a:spcBef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字方塊 20"/>
          <p:cNvSpPr txBox="1"/>
          <p:nvPr/>
        </p:nvSpPr>
        <p:spPr>
          <a:xfrm>
            <a:off x="217488" y="352128"/>
            <a:ext cx="8928992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zh-TW" altLang="en-US" sz="3800" b="1" dirty="0" smtClean="0">
                <a:latin typeface="標楷體" pitchFamily="65" charset="-120"/>
                <a:ea typeface="標楷體" pitchFamily="65" charset="-120"/>
              </a:rPr>
              <a:t>電機資訊學院</a:t>
            </a:r>
            <a:r>
              <a:rPr lang="en-US" altLang="zh-TW" sz="3800" b="1" dirty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800" b="1" dirty="0" smtClean="0">
                <a:latin typeface="標楷體" pitchFamily="65" charset="-120"/>
                <a:ea typeface="標楷體" pitchFamily="65" charset="-120"/>
              </a:rPr>
              <a:t>資工、電機</a:t>
            </a:r>
            <a:r>
              <a:rPr lang="zh-TW" altLang="en-US" sz="3800" b="1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3800" b="1" dirty="0" smtClean="0">
                <a:latin typeface="標楷體" pitchFamily="65" charset="-120"/>
                <a:ea typeface="標楷體" pitchFamily="65" charset="-120"/>
              </a:rPr>
              <a:t>通訊</a:t>
            </a:r>
            <a:r>
              <a:rPr lang="zh-TW" altLang="en-US" sz="3800" b="1" dirty="0">
                <a:latin typeface="標楷體" pitchFamily="65" charset="-120"/>
                <a:ea typeface="標楷體" pitchFamily="65" charset="-120"/>
              </a:rPr>
              <a:t>系</a:t>
            </a:r>
            <a:r>
              <a:rPr lang="en-US" altLang="zh-TW" sz="38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800" b="1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000" b="1" spc="800" dirty="0" smtClean="0">
                <a:latin typeface="標楷體" pitchFamily="65" charset="-120"/>
                <a:ea typeface="標楷體" pitchFamily="65" charset="-120"/>
              </a:rPr>
              <a:t>聯合撥穗典禮暨畢業茶會</a:t>
            </a:r>
            <a:endParaRPr lang="en-US" altLang="zh-TW" sz="4000" b="1" spc="8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日期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民國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107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六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algn="ctr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時間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12:50~15:15</a:t>
            </a:r>
            <a:endParaRPr lang="en-US" altLang="zh-TW" sz="3200" b="1" dirty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地點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圖書館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B1</a:t>
            </a:r>
          </a:p>
          <a:p>
            <a:pPr algn="ctr"/>
            <a:endParaRPr lang="en-US" altLang="zh-TW" sz="4400" b="1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b="1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093875"/>
              </p:ext>
            </p:extLst>
          </p:nvPr>
        </p:nvGraphicFramePr>
        <p:xfrm>
          <a:off x="129823" y="3309625"/>
          <a:ext cx="9351297" cy="8641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8369"/>
                <a:gridCol w="2880320"/>
                <a:gridCol w="1152128"/>
                <a:gridCol w="2952328"/>
                <a:gridCol w="1368152"/>
              </a:tblGrid>
              <a:tr h="3630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200" b="1" kern="1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標楷體"/>
                        </a:rPr>
                        <a:t>時間</a:t>
                      </a:r>
                      <a:endParaRPr lang="zh-TW" sz="22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6195" marR="6858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200" b="1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活動</a:t>
                      </a:r>
                    </a:p>
                  </a:txBody>
                  <a:tcPr marL="3600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sz="22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人員</a:t>
                      </a:r>
                    </a:p>
                  </a:txBody>
                  <a:tcPr marL="3600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sz="22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地點</a:t>
                      </a:r>
                    </a:p>
                  </a:txBody>
                  <a:tcPr marL="3600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7119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12:40-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13:00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6195" marR="6858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入場</a:t>
                      </a:r>
                    </a:p>
                  </a:txBody>
                  <a:tcPr marL="36000" marR="68580" marT="0" marB="0" anchor="ctr"/>
                </a:tc>
                <a:tc gridSpan="2"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系學會學生</a:t>
                      </a:r>
                    </a:p>
                  </a:txBody>
                  <a:tcPr marL="3600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圖書館</a:t>
                      </a:r>
                      <a:r>
                        <a:rPr kumimoji="0" lang="en-US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B1</a:t>
                      </a:r>
                      <a:endParaRPr kumimoji="0" lang="zh-TW" sz="2000" b="1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36000" marR="68580" marT="0" marB="0" anchor="ctr"/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13:00-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13:10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6195" marR="6858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院長</a:t>
                      </a:r>
                      <a:r>
                        <a:rPr lang="zh-TW" sz="20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致詞</a:t>
                      </a:r>
                      <a:r>
                        <a:rPr lang="zh-TW" altLang="en-US" sz="20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、長官致詞</a:t>
                      </a:r>
                      <a:endParaRPr lang="zh-TW" sz="20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36000" marR="68580" marT="0" marB="0" anchor="ctr"/>
                </a:tc>
                <a:tc gridSpan="2"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院長</a:t>
                      </a: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、行政主管</a:t>
                      </a:r>
                      <a:endParaRPr kumimoji="0" lang="zh-TW" sz="2000" b="1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3600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+mn-ea"/>
                        </a:rPr>
                        <a:t>13:10-13:25</a:t>
                      </a:r>
                      <a:endParaRPr lang="zh-TW" altLang="zh-TW" sz="2000" kern="1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</a:endParaRPr>
                    </a:p>
                  </a:txBody>
                  <a:tcPr marL="36195" marR="6858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系主任與教授致詞</a:t>
                      </a:r>
                    </a:p>
                  </a:txBody>
                  <a:tcPr marL="36000" marR="68580" marT="0" marB="0" anchor="ctr"/>
                </a:tc>
                <a:tc gridSpan="2"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系主任與教授</a:t>
                      </a:r>
                    </a:p>
                  </a:txBody>
                  <a:tcPr marL="3600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87431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13:</a:t>
                      </a:r>
                      <a:r>
                        <a:rPr lang="en-US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3</a:t>
                      </a:r>
                      <a:r>
                        <a:rPr lang="en-US" sz="2000" b="1" kern="100" dirty="0" smtClean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0-14:</a:t>
                      </a:r>
                      <a:r>
                        <a:rPr lang="en-US" altLang="zh-TW" sz="2000" b="1" kern="100" dirty="0" smtClean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15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6195" marR="6858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撥</a:t>
                      </a: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穗</a:t>
                      </a:r>
                      <a:r>
                        <a:rPr kumimoji="0" lang="en-US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:</a:t>
                      </a: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畢業生</a:t>
                      </a:r>
                      <a:r>
                        <a:rPr kumimoji="0" lang="en-US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唱名</a:t>
                      </a:r>
                      <a:r>
                        <a:rPr kumimoji="0" lang="en-US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endParaRPr kumimoji="0" lang="zh-TW" sz="2000" b="1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endParaRPr kumimoji="0" lang="zh-TW" sz="2000" b="1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3600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系主任與教授</a:t>
                      </a:r>
                    </a:p>
                  </a:txBody>
                  <a:tcPr marL="3600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en-US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通訊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系</a:t>
                      </a: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學士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班</a:t>
                      </a:r>
                      <a:endParaRPr kumimoji="0" lang="en-US" altLang="zh-TW" sz="2000" b="1" kern="1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</a:t>
                      </a: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1</a:t>
                      </a: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次唱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名</a:t>
                      </a:r>
                      <a:r>
                        <a:rPr kumimoji="0" lang="en-US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6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位。</a:t>
                      </a:r>
                      <a:endParaRPr kumimoji="0" lang="zh-TW" sz="2000" b="1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en-US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通訊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系</a:t>
                      </a: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碩士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班</a:t>
                      </a:r>
                      <a:endParaRPr kumimoji="0" lang="en-US" altLang="zh-TW" sz="2000" b="1" kern="1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</a:t>
                      </a: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1</a:t>
                      </a: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次唱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名</a:t>
                      </a:r>
                      <a:r>
                        <a:rPr kumimoji="0" lang="en-US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4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位。</a:t>
                      </a:r>
                      <a:endParaRPr kumimoji="0" lang="zh-TW" sz="2000" b="1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en-US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3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r>
                        <a:rPr kumimoji="0" lang="zh-TW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電機系學士班</a:t>
                      </a:r>
                      <a:endParaRPr kumimoji="0" lang="en-US" altLang="zh-TW" sz="2000" b="1" kern="1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  </a:t>
                      </a:r>
                      <a:r>
                        <a:rPr kumimoji="0" lang="en-US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</a:t>
                      </a:r>
                      <a:r>
                        <a:rPr kumimoji="0" lang="zh-TW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次唱名</a:t>
                      </a:r>
                      <a:r>
                        <a:rPr kumimoji="0" lang="en-US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6</a:t>
                      </a:r>
                      <a:r>
                        <a:rPr kumimoji="0" lang="zh-TW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位。</a:t>
                      </a:r>
                      <a:endParaRPr kumimoji="0" lang="en-US" sz="2000" b="1" kern="1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(4)</a:t>
                      </a:r>
                      <a:r>
                        <a:rPr kumimoji="0" lang="zh-TW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電機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系</a:t>
                      </a: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碩士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班</a:t>
                      </a:r>
                      <a:endParaRPr kumimoji="0" lang="en-US" altLang="zh-TW" sz="2000" b="1" kern="1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 </a:t>
                      </a: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</a:t>
                      </a: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次唱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名</a:t>
                      </a:r>
                      <a:r>
                        <a:rPr kumimoji="0" lang="en-US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4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位。</a:t>
                      </a:r>
                      <a:endParaRPr kumimoji="0" lang="zh-TW" sz="2000" b="1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</a:t>
                      </a:r>
                      <a:r>
                        <a:rPr kumimoji="0" lang="en-US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5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)</a:t>
                      </a:r>
                      <a:r>
                        <a:rPr kumimoji="0" lang="zh-TW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資工系學士班</a:t>
                      </a:r>
                      <a:endParaRPr kumimoji="0" lang="en-US" altLang="zh-TW" sz="2000" b="1" kern="1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  </a:t>
                      </a:r>
                      <a:r>
                        <a:rPr kumimoji="0" lang="en-US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</a:t>
                      </a:r>
                      <a:r>
                        <a:rPr kumimoji="0" lang="zh-TW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次唱名</a:t>
                      </a:r>
                      <a:r>
                        <a:rPr kumimoji="0" lang="en-US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6</a:t>
                      </a:r>
                      <a:r>
                        <a:rPr kumimoji="0" lang="zh-TW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位。</a:t>
                      </a:r>
                      <a:endParaRPr kumimoji="0" lang="en-US" altLang="zh-TW" sz="2000" b="1" kern="1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(6)</a:t>
                      </a:r>
                      <a:r>
                        <a:rPr kumimoji="0" lang="zh-TW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資工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系</a:t>
                      </a: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碩士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班</a:t>
                      </a:r>
                      <a:endParaRPr kumimoji="0" lang="en-US" altLang="zh-TW" sz="2000" b="1" kern="100" dirty="0" smtClean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</a:t>
                      </a: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1</a:t>
                      </a: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次唱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名</a:t>
                      </a:r>
                      <a:r>
                        <a:rPr kumimoji="0" lang="en-US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4</a:t>
                      </a: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位</a:t>
                      </a: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。</a:t>
                      </a:r>
                    </a:p>
                  </a:txBody>
                  <a:tcPr marL="36000" marR="68580" marT="0" marB="0"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8217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14:20-14:50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6195" marR="6858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zh-TW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各學系表演</a:t>
                      </a:r>
                    </a:p>
                  </a:txBody>
                  <a:tcPr marL="36195" marR="68580" marT="9525" marB="0" anchor="ctr"/>
                </a:tc>
                <a:tc gridSpan="2">
                  <a:txBody>
                    <a:bodyPr/>
                    <a:lstStyle/>
                    <a:p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系學會學生</a:t>
                      </a:r>
                      <a:endParaRPr kumimoji="0" lang="zh-TW" altLang="en-US" sz="2000" b="1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3600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圖書館</a:t>
                      </a:r>
                      <a:r>
                        <a:rPr kumimoji="0" 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B1</a:t>
                      </a:r>
                      <a:endParaRPr kumimoji="0" lang="zh-TW" sz="2000" b="1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36000" marR="68580" marT="0" marB="0" anchor="ctr"/>
                </a:tc>
              </a:tr>
              <a:tr h="9361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14:50-15:15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6195" marR="6858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拍照及</a:t>
                      </a:r>
                      <a:r>
                        <a:rPr kumimoji="0" lang="zh-TW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感性時間</a:t>
                      </a:r>
                    </a:p>
                  </a:txBody>
                  <a:tcPr marL="36000" marR="68580" marT="0" marB="0" anchor="ctr"/>
                </a:tc>
                <a:tc gridSpan="2"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zh-TW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畢業生自由發揮</a:t>
                      </a:r>
                      <a:endParaRPr kumimoji="0" lang="zh-TW" altLang="zh-TW" sz="2000" b="1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3600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946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1"/>
                          </a:solidFill>
                          <a:effectLst/>
                          <a:latin typeface="標楷體"/>
                          <a:ea typeface="新細明體"/>
                        </a:rPr>
                        <a:t>15:15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新細明體"/>
                      </a:endParaRPr>
                    </a:p>
                  </a:txBody>
                  <a:tcPr marL="36195" marR="68580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2000" b="1" kern="100" dirty="0" smtClean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活動結束</a:t>
                      </a:r>
                    </a:p>
                  </a:txBody>
                  <a:tcPr marL="36000" marR="68580" marT="0" marB="0" anchor="ctr"/>
                </a:tc>
                <a:tc gridSpan="2"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endParaRPr kumimoji="0" lang="zh-TW" sz="2000" b="1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36000" marR="68580" marT="0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en-US" sz="2000" b="1" kern="100" dirty="0">
                          <a:solidFill>
                            <a:schemeClr val="dk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 </a:t>
                      </a:r>
                      <a:endParaRPr kumimoji="0" lang="zh-TW" sz="2000" b="1" kern="100" dirty="0">
                        <a:solidFill>
                          <a:schemeClr val="dk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3600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28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行雲流水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行雲流水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华文行楷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明朝"/>
        <a:font script="Hang" typeface="HY견명조"/>
        <a:font script="Hans" typeface="华文行楷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行雲流水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30000"/>
              </a:schemeClr>
            </a:gs>
            <a:gs pos="50000">
              <a:schemeClr val="phClr">
                <a:tint val="45000"/>
                <a:satMod val="220000"/>
              </a:schemeClr>
            </a:gs>
            <a:gs pos="100000">
              <a:schemeClr val="phClr">
                <a:tint val="90000"/>
                <a:satMod val="13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200000"/>
              </a:schemeClr>
            </a:gs>
            <a:gs pos="50000">
              <a:schemeClr val="phClr">
                <a:tint val="100000"/>
                <a:shade val="60000"/>
                <a:hueMod val="100000"/>
                <a:satMod val="180000"/>
              </a:schemeClr>
            </a:gs>
            <a:gs pos="100000">
              <a:schemeClr val="phClr">
                <a:tint val="100000"/>
                <a:shade val="90000"/>
                <a:hueMod val="100000"/>
                <a:satMod val="2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50600">
              <a:schemeClr val="phClr">
                <a:alpha val="40000"/>
              </a:schemeClr>
            </a:glow>
          </a:effectLst>
        </a:effectStyle>
        <a:effectStyle>
          <a:effectLst>
            <a:glow rad="101600">
              <a:schemeClr val="phClr">
                <a:alpha val="60000"/>
              </a:schemeClr>
            </a:glow>
          </a:effectLst>
          <a:scene3d>
            <a:camera prst="isometricLeftDown" fov="0">
              <a:rot lat="0" lon="0" rev="0"/>
            </a:camera>
            <a:lightRig rig="harsh" dir="tl">
              <a:rot lat="0" lon="0" rev="14280000"/>
            </a:lightRig>
          </a:scene3d>
          <a:sp3d prstMaterial="flat">
            <a:bevelT w="38100" h="50800" prst="softRound"/>
          </a:sp3d>
        </a:effectStyle>
        <a:effectStyle>
          <a:effectLst>
            <a:glow>
              <a:schemeClr val="phClr"/>
            </a:glow>
          </a:effectLst>
          <a:scene3d>
            <a:camera prst="isometricLeftDown">
              <a:rot lat="0" lon="0" rev="0"/>
            </a:camera>
            <a:lightRig rig="harsh" dir="tl">
              <a:rot lat="0" lon="0" rev="1428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hueMod val="100000"/>
                <a:satMod val="300000"/>
              </a:schemeClr>
            </a:gs>
            <a:gs pos="72000">
              <a:schemeClr val="phClr">
                <a:tint val="100000"/>
                <a:shade val="100000"/>
                <a:hueMod val="100000"/>
                <a:satMod val="100000"/>
              </a:schemeClr>
            </a:gs>
            <a:gs pos="81000">
              <a:schemeClr val="phClr">
                <a:tint val="98000"/>
                <a:shade val="100000"/>
                <a:hueMod val="100000"/>
                <a:satMod val="15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39000"/>
                <a:hueMod val="100000"/>
                <a:satMod val="150000"/>
              </a:schemeClr>
              <a:schemeClr val="phClr">
                <a:tint val="90000"/>
                <a:shade val="100000"/>
                <a:hueMod val="100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Calligraphy</Template>
  <TotalTime>496</TotalTime>
  <Words>170</Words>
  <Application>Microsoft Office PowerPoint</Application>
  <PresentationFormat>A3 紙張 (297x420 公釐)</PresentationFormat>
  <Paragraphs>47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行雲流水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電資院 三單位 資工 通訊 電機</dc:title>
  <dc:creator>NTPU</dc:creator>
  <cp:lastModifiedBy>NTPU-User</cp:lastModifiedBy>
  <cp:revision>31</cp:revision>
  <cp:lastPrinted>2017-05-12T04:16:53Z</cp:lastPrinted>
  <dcterms:created xsi:type="dcterms:W3CDTF">2013-06-05T03:49:42Z</dcterms:created>
  <dcterms:modified xsi:type="dcterms:W3CDTF">2018-05-31T06:13:24Z</dcterms:modified>
</cp:coreProperties>
</file>